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59" r:id="rId4"/>
    <p:sldId id="258" r:id="rId5"/>
    <p:sldId id="261" r:id="rId6"/>
    <p:sldId id="263" r:id="rId7"/>
    <p:sldId id="264" r:id="rId8"/>
    <p:sldId id="257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FF4E-AC7C-4D35-97F7-09429EEB8528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A09A4-9F1D-4994-8651-EF34B1EF9D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4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A09A4-9F1D-4994-8651-EF34B1EF9DD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9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A09A4-9F1D-4994-8651-EF34B1EF9DD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53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2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73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7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49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4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25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384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4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31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59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98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7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29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55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57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80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61BCC9-4775-4EAA-9B24-EA45855E19AF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883153-24CC-473E-B569-2B62943B71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17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C9E62E-DA3C-4D0A-B7D3-4AD5D053A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zh-TW" altLang="en-US" dirty="0"/>
              <a:t>防疫大作戰</a:t>
            </a:r>
          </a:p>
        </p:txBody>
      </p:sp>
    </p:spTree>
    <p:extLst>
      <p:ext uri="{BB962C8B-B14F-4D97-AF65-F5344CB8AC3E}">
        <p14:creationId xmlns:p14="http://schemas.microsoft.com/office/powerpoint/2010/main" val="349215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D4AE4F-1528-4B5F-8B1E-411E996B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為何叫新型冠狀病毒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E1095A-C222-499F-9943-E0855F3B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517" y="2684752"/>
            <a:ext cx="3964857" cy="3318936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因為它長得很像皇冠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因此命名為新型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冠狀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病毒</a:t>
            </a:r>
          </a:p>
        </p:txBody>
      </p:sp>
      <p:pic>
        <p:nvPicPr>
          <p:cNvPr id="3076" name="Picture 4" descr="土耳其境內2019冠狀病毒疾病疫情進入第2個高峰期">
            <a:extLst>
              <a:ext uri="{FF2B5EF4-FFF2-40B4-BE49-F238E27FC236}">
                <a16:creationId xmlns:a16="http://schemas.microsoft.com/office/drawing/2014/main" id="{D84A5DC0-271E-43F7-9E77-D9F7D2CB5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5121" r="15189" b="6677"/>
          <a:stretch/>
        </p:blipFill>
        <p:spPr bwMode="auto">
          <a:xfrm>
            <a:off x="1897626" y="2930013"/>
            <a:ext cx="2664541" cy="24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2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21C445-28E0-4E9A-A63E-D8F4B0AD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新型冠狀病毒的傳播途徑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045284-C45F-49BE-BD4A-D1DBCC6B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傳播途徑目前對新型冠狀病毒</a:t>
            </a:r>
            <a:r>
              <a:rPr lang="en-US" altLang="zh-TW" dirty="0">
                <a:latin typeface="+mj-ea"/>
                <a:ea typeface="+mj-ea"/>
              </a:rPr>
              <a:t>SARS-CoV-2</a:t>
            </a:r>
            <a:r>
              <a:rPr lang="zh-TW" altLang="en-US" dirty="0">
                <a:latin typeface="+mj-ea"/>
                <a:ea typeface="+mj-ea"/>
              </a:rPr>
              <a:t>的完整傳播途徑，尚未完全瞭解。從確診個案之流病調查與實驗室檢測得知，藉由近距離飛沫、直接或間接接觸帶有病毒的口鼻分泌物、或無呼吸道防護下長時間與確診病人處於</a:t>
            </a:r>
            <a:r>
              <a:rPr lang="en-US" altLang="zh-TW" dirty="0">
                <a:latin typeface="+mj-ea"/>
                <a:ea typeface="+mj-ea"/>
              </a:rPr>
              <a:t>2</a:t>
            </a:r>
            <a:r>
              <a:rPr lang="zh-TW" altLang="en-US" dirty="0">
                <a:latin typeface="+mj-ea"/>
                <a:ea typeface="+mj-ea"/>
              </a:rPr>
              <a:t>公尺內之密閉空間裡，將增加人傳人之感染風險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7103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87EE16-542F-425F-AA6B-EC21B36F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新型冠狀病毒的徵兆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C3E66D-8FC3-4037-9252-34D78E1B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zh-TW" altLang="en-US" dirty="0"/>
              <a:t>發燒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zh-TW" altLang="en-US" dirty="0"/>
              <a:t>咳嗽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zh-TW" altLang="en-US" dirty="0"/>
              <a:t>呼吸困難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zh-TW" altLang="en-US" dirty="0"/>
              <a:t>頭痛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zh-TW" altLang="en-US" dirty="0"/>
              <a:t>腹瀉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zh-TW" altLang="en-US" dirty="0"/>
              <a:t>喉嚨痛</a:t>
            </a:r>
            <a:endParaRPr lang="en-US" altLang="zh-TW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zh-TW" altLang="en-US" dirty="0"/>
              <a:t>嗅、味覺失常</a:t>
            </a:r>
            <a:endParaRPr lang="en-US" altLang="zh-TW" dirty="0"/>
          </a:p>
          <a:p>
            <a:pPr algn="ctr"/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874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E08BCA-931C-40CE-B687-C504AF99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Taiwan </a:t>
            </a:r>
            <a:r>
              <a:rPr lang="zh-TW" altLang="en-US" dirty="0"/>
              <a:t>目前的病例數概況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7CD12260-3A1A-4959-A104-C8C9A4F4E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220072"/>
              </p:ext>
            </p:extLst>
          </p:nvPr>
        </p:nvGraphicFramePr>
        <p:xfrm>
          <a:off x="5046405" y="2955943"/>
          <a:ext cx="5279922" cy="2733369"/>
        </p:xfrm>
        <a:graphic>
          <a:graphicData uri="http://schemas.openxmlformats.org/drawingml/2006/table">
            <a:tbl>
              <a:tblPr/>
              <a:tblGrid>
                <a:gridCol w="1759974">
                  <a:extLst>
                    <a:ext uri="{9D8B030D-6E8A-4147-A177-3AD203B41FA5}">
                      <a16:colId xmlns:a16="http://schemas.microsoft.com/office/drawing/2014/main" val="3675654714"/>
                    </a:ext>
                  </a:extLst>
                </a:gridCol>
                <a:gridCol w="1759974">
                  <a:extLst>
                    <a:ext uri="{9D8B030D-6E8A-4147-A177-3AD203B41FA5}">
                      <a16:colId xmlns:a16="http://schemas.microsoft.com/office/drawing/2014/main" val="1120125325"/>
                    </a:ext>
                  </a:extLst>
                </a:gridCol>
                <a:gridCol w="1759974">
                  <a:extLst>
                    <a:ext uri="{9D8B030D-6E8A-4147-A177-3AD203B41FA5}">
                      <a16:colId xmlns:a16="http://schemas.microsoft.com/office/drawing/2014/main" val="2356996314"/>
                    </a:ext>
                  </a:extLst>
                </a:gridCol>
              </a:tblGrid>
              <a:tr h="2733369">
                <a:tc>
                  <a:txBody>
                    <a:bodyPr/>
                    <a:lstStyle/>
                    <a:p>
                      <a:pPr fontAlgn="t"/>
                      <a:r>
                        <a:rPr lang="zh-TW" altLang="en-US" dirty="0">
                          <a:solidFill>
                            <a:srgbClr val="3C4043"/>
                          </a:solidFill>
                          <a:effectLst/>
                        </a:rPr>
                        <a:t>病例總數</a:t>
                      </a:r>
                    </a:p>
                    <a:p>
                      <a:pPr fontAlgn="t"/>
                      <a:r>
                        <a:rPr lang="en-US" altLang="zh-TW" dirty="0">
                          <a:solidFill>
                            <a:srgbClr val="202124"/>
                          </a:solidFill>
                          <a:effectLst/>
                          <a:latin typeface="Roboto-Medium"/>
                        </a:rPr>
                        <a:t>509</a:t>
                      </a:r>
                    </a:p>
                  </a:txBody>
                  <a:tcPr marR="57150">
                    <a:lnL>
                      <a:noFill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dirty="0">
                          <a:solidFill>
                            <a:srgbClr val="3C4043"/>
                          </a:solidFill>
                          <a:effectLst/>
                        </a:rPr>
                        <a:t>康復人數</a:t>
                      </a:r>
                    </a:p>
                    <a:p>
                      <a:pPr fontAlgn="t"/>
                      <a:r>
                        <a:rPr lang="en-US" altLang="zh-TW" dirty="0">
                          <a:solidFill>
                            <a:srgbClr val="202124"/>
                          </a:solidFill>
                          <a:effectLst/>
                          <a:latin typeface="Roboto-Medium"/>
                        </a:rPr>
                        <a:t>480</a:t>
                      </a:r>
                    </a:p>
                  </a:txBody>
                  <a:tcPr marL="57150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dirty="0">
                          <a:solidFill>
                            <a:srgbClr val="3C4043"/>
                          </a:solidFill>
                          <a:effectLst/>
                        </a:rPr>
                        <a:t>死亡人數</a:t>
                      </a:r>
                    </a:p>
                    <a:p>
                      <a:pPr fontAlgn="t"/>
                      <a:r>
                        <a:rPr lang="en-US" altLang="zh-TW" dirty="0">
                          <a:solidFill>
                            <a:srgbClr val="202124"/>
                          </a:solidFill>
                          <a:effectLst/>
                          <a:latin typeface="Roboto-Medium"/>
                        </a:rPr>
                        <a:t>7</a:t>
                      </a:r>
                    </a:p>
                  </a:txBody>
                  <a:tcPr marL="57150">
                    <a:lnL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036800"/>
                  </a:ext>
                </a:extLst>
              </a:tr>
            </a:tbl>
          </a:graphicData>
        </a:graphic>
      </p:graphicFrame>
      <p:grpSp>
        <p:nvGrpSpPr>
          <p:cNvPr id="42" name="群組 41">
            <a:extLst>
              <a:ext uri="{FF2B5EF4-FFF2-40B4-BE49-F238E27FC236}">
                <a16:creationId xmlns:a16="http://schemas.microsoft.com/office/drawing/2014/main" id="{A2A8E859-9A55-4A65-94F6-93A48B6714E0}"/>
              </a:ext>
            </a:extLst>
          </p:cNvPr>
          <p:cNvGrpSpPr/>
          <p:nvPr/>
        </p:nvGrpSpPr>
        <p:grpSpPr>
          <a:xfrm>
            <a:off x="671046" y="1802890"/>
            <a:ext cx="4454017" cy="3956520"/>
            <a:chOff x="592388" y="1783226"/>
            <a:chExt cx="4454017" cy="3956520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895C8B67-1C09-4FEE-ADFA-FEA94B44F245}"/>
                </a:ext>
              </a:extLst>
            </p:cNvPr>
            <p:cNvGrpSpPr/>
            <p:nvPr/>
          </p:nvGrpSpPr>
          <p:grpSpPr>
            <a:xfrm>
              <a:off x="1632703" y="2815462"/>
              <a:ext cx="3413702" cy="2924284"/>
              <a:chOff x="1507343" y="2883803"/>
              <a:chExt cx="3413702" cy="2924284"/>
            </a:xfrm>
          </p:grpSpPr>
          <p:sp>
            <p:nvSpPr>
              <p:cNvPr id="18" name="減號 17">
                <a:extLst>
                  <a:ext uri="{FF2B5EF4-FFF2-40B4-BE49-F238E27FC236}">
                    <a16:creationId xmlns:a16="http://schemas.microsoft.com/office/drawing/2014/main" id="{CEF2D5E0-2162-43D4-9261-8CF80BD4C18C}"/>
                  </a:ext>
                </a:extLst>
              </p:cNvPr>
              <p:cNvSpPr/>
              <p:nvPr/>
            </p:nvSpPr>
            <p:spPr>
              <a:xfrm rot="20735818">
                <a:off x="3711677" y="3617747"/>
                <a:ext cx="1209368" cy="592394"/>
              </a:xfrm>
              <a:prstGeom prst="mathMinus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減號 19">
                <a:extLst>
                  <a:ext uri="{FF2B5EF4-FFF2-40B4-BE49-F238E27FC236}">
                    <a16:creationId xmlns:a16="http://schemas.microsoft.com/office/drawing/2014/main" id="{80A55CC2-6D90-468E-96B8-5EBF748C5F86}"/>
                  </a:ext>
                </a:extLst>
              </p:cNvPr>
              <p:cNvSpPr/>
              <p:nvPr/>
            </p:nvSpPr>
            <p:spPr>
              <a:xfrm rot="2182305">
                <a:off x="1507343" y="3429346"/>
                <a:ext cx="1209368" cy="592394"/>
              </a:xfrm>
              <a:prstGeom prst="mathMinus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減號 20">
                <a:extLst>
                  <a:ext uri="{FF2B5EF4-FFF2-40B4-BE49-F238E27FC236}">
                    <a16:creationId xmlns:a16="http://schemas.microsoft.com/office/drawing/2014/main" id="{969215B8-C94E-48CE-B64A-933FF828DCF2}"/>
                  </a:ext>
                </a:extLst>
              </p:cNvPr>
              <p:cNvSpPr/>
              <p:nvPr/>
            </p:nvSpPr>
            <p:spPr>
              <a:xfrm rot="2858213">
                <a:off x="3303545" y="4907206"/>
                <a:ext cx="1209368" cy="592394"/>
              </a:xfrm>
              <a:prstGeom prst="mathMinus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減號 21">
                <a:extLst>
                  <a:ext uri="{FF2B5EF4-FFF2-40B4-BE49-F238E27FC236}">
                    <a16:creationId xmlns:a16="http://schemas.microsoft.com/office/drawing/2014/main" id="{A6DA94BF-1BE9-4A5C-80EF-7A356BF90AE0}"/>
                  </a:ext>
                </a:extLst>
              </p:cNvPr>
              <p:cNvSpPr/>
              <p:nvPr/>
            </p:nvSpPr>
            <p:spPr>
              <a:xfrm rot="19245995">
                <a:off x="1599855" y="4807214"/>
                <a:ext cx="1209368" cy="592394"/>
              </a:xfrm>
              <a:prstGeom prst="mathMinus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9" name="Picture 4" descr="土耳其境內2019冠狀病毒疾病疫情進入第2個高峰期">
                <a:extLst>
                  <a:ext uri="{FF2B5EF4-FFF2-40B4-BE49-F238E27FC236}">
                    <a16:creationId xmlns:a16="http://schemas.microsoft.com/office/drawing/2014/main" id="{9F76797E-7EFC-4AAF-B088-4D06CD1D2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103" b="99012" l="25000" r="74778">
                            <a14:foregroundMark x1="46420" y1="10547" x2="50728" y2="11299"/>
                            <a14:foregroundMark x1="61117" y1="17247" x2="67000" y2="24704"/>
                            <a14:foregroundMark x1="67000" y1="24704" x2="69556" y2="34980"/>
                            <a14:foregroundMark x1="54444" y1="20949" x2="43000" y2="19565"/>
                            <a14:foregroundMark x1="32875" y1="28761" x2="32556" y2="29051"/>
                            <a14:foregroundMark x1="34846" y1="26972" x2="34357" y2="27416"/>
                            <a14:foregroundMark x1="39468" y1="22773" x2="34861" y2="26958"/>
                            <a14:foregroundMark x1="43000" y1="19565" x2="42484" y2="20034"/>
                            <a14:foregroundMark x1="32556" y1="37501" x2="32556" y2="45455"/>
                            <a14:foregroundMark x1="32556" y1="31225" x2="32556" y2="33397"/>
                            <a14:foregroundMark x1="32556" y1="29447" x2="32556" y2="31225"/>
                            <a14:foregroundMark x1="32556" y1="29051" x2="32556" y2="29447"/>
                            <a14:foregroundMark x1="56350" y1="9934" x2="57916" y2="9536"/>
                            <a14:foregroundMark x1="69826" y1="98176" x2="69778" y2="99209"/>
                            <a14:foregroundMark x1="70797" y1="77384" x2="70770" y2="77962"/>
                            <a14:foregroundMark x1="71780" y1="56355" x2="71383" y2="64859"/>
                            <a14:foregroundMark x1="72711" y1="36430" x2="72155" y2="48346"/>
                            <a14:foregroundMark x1="56889" y1="30435" x2="56889" y2="51383"/>
                            <a14:foregroundMark x1="56889" y1="51383" x2="51444" y2="78854"/>
                            <a14:foregroundMark x1="41051" y1="87154" x2="40718" y2="87420"/>
                            <a14:foregroundMark x1="41546" y1="86759" x2="41051" y2="87154"/>
                            <a14:foregroundMark x1="42041" y1="86364" x2="41546" y2="86759"/>
                            <a14:foregroundMark x1="42783" y1="85771" x2="42041" y2="86364"/>
                            <a14:foregroundMark x1="51444" y1="78854" x2="42783" y2="85771"/>
                            <a14:foregroundMark x1="28751" y1="43920" x2="29224" y2="41992"/>
                            <a14:foregroundMark x1="34275" y1="27094" x2="35255" y2="24994"/>
                            <a14:foregroundMark x1="32347" y1="31225" x2="33070" y2="29676"/>
                            <a14:foregroundMark x1="31333" y1="33399" x2="32347" y2="31225"/>
                            <a14:foregroundMark x1="42743" y1="21255" x2="47333" y2="32016"/>
                            <a14:foregroundMark x1="40912" y1="16961" x2="41398" y2="18100"/>
                            <a14:foregroundMark x1="47333" y1="32016" x2="41667" y2="59684"/>
                            <a14:foregroundMark x1="41667" y1="59684" x2="40333" y2="35968"/>
                            <a14:foregroundMark x1="40333" y1="35968" x2="41000" y2="78854"/>
                            <a14:foregroundMark x1="40576" y1="80435" x2="39634" y2="83949"/>
                            <a14:foregroundMark x1="41000" y1="78854" x2="40576" y2="80435"/>
                            <a14:foregroundMark x1="40418" y1="86460" x2="51667" y2="59881"/>
                            <a14:foregroundMark x1="53889" y1="59684" x2="43333" y2="73320"/>
                            <a14:foregroundMark x1="42510" y1="87154" x2="42489" y2="87509"/>
                            <a14:foregroundMark x1="42534" y1="86759" x2="42510" y2="87154"/>
                            <a14:foregroundMark x1="42557" y1="86364" x2="42534" y2="86759"/>
                            <a14:foregroundMark x1="42592" y1="85771" x2="42557" y2="86364"/>
                            <a14:foregroundMark x1="43333" y1="73320" x2="42592" y2="85771"/>
                            <a14:foregroundMark x1="50988" y1="86561" x2="52667" y2="85178"/>
                            <a14:foregroundMark x1="46909" y1="89921" x2="47721" y2="89252"/>
                            <a14:foregroundMark x1="57937" y1="84472" x2="62304" y2="83887"/>
                            <a14:foregroundMark x1="54146" y1="84980" x2="56134" y2="84714"/>
                            <a14:foregroundMark x1="52667" y1="85178" x2="54146" y2="84980"/>
                            <a14:foregroundMark x1="34883" y1="26972" x2="35492" y2="25240"/>
                            <a14:foregroundMark x1="67333" y1="36759" x2="72167" y2="46896"/>
                            <a14:foregroundMark x1="72208" y1="65415" x2="72084" y2="66044"/>
                            <a14:foregroundMark x1="74252" y1="55044" x2="72208" y2="65415"/>
                            <a14:foregroundMark x1="68795" y1="76285" x2="67776" y2="78477"/>
                            <a14:foregroundMark x1="69606" y1="74541" x2="68795" y2="76285"/>
                            <a14:foregroundMark x1="53222" y1="18379" x2="52778" y2="16008"/>
                            <a14:foregroundMark x1="53000" y1="16008" x2="53444" y2="17787"/>
                            <a14:foregroundMark x1="58000" y1="9486" x2="58000" y2="9486"/>
                            <a14:foregroundMark x1="56889" y1="15020" x2="56889" y2="15020"/>
                            <a14:foregroundMark x1="57111" y1="10870" x2="57111" y2="10870"/>
                            <a14:foregroundMark x1="42778" y1="12648" x2="42778" y2="12648"/>
                            <a14:foregroundMark x1="43000" y1="14032" x2="43000" y2="14032"/>
                            <a14:foregroundMark x1="42111" y1="11858" x2="42111" y2="11858"/>
                            <a14:foregroundMark x1="42111" y1="11858" x2="42111" y2="11858"/>
                            <a14:foregroundMark x1="41667" y1="11265" x2="41667" y2="11265"/>
                            <a14:foregroundMark x1="41222" y1="14032" x2="41222" y2="14032"/>
                            <a14:foregroundMark x1="37333" y1="28063" x2="33556" y2="61660"/>
                            <a14:foregroundMark x1="33556" y1="61660" x2="40778" y2="74704"/>
                            <a14:foregroundMark x1="40778" y1="74704" x2="52667" y2="77470"/>
                            <a14:foregroundMark x1="52667" y1="77470" x2="60333" y2="61462"/>
                            <a14:foregroundMark x1="60333" y1="61462" x2="62556" y2="44664"/>
                            <a14:foregroundMark x1="62556" y1="44664" x2="61000" y2="38933"/>
                            <a14:foregroundMark x1="69333" y1="48814" x2="52111" y2="63636"/>
                            <a14:foregroundMark x1="52778" y1="55929" x2="49667" y2="59684"/>
                            <a14:foregroundMark x1="52778" y1="40711" x2="51000" y2="52767"/>
                            <a14:foregroundMark x1="30333" y1="38538" x2="30333" y2="38538"/>
                            <a14:foregroundMark x1="28556" y1="35771" x2="28556" y2="35771"/>
                            <a14:foregroundMark x1="28556" y1="37945" x2="33333" y2="40316"/>
                            <a14:backgroundMark x1="41381" y1="14032" x2="41000" y2="16996"/>
                            <a14:backgroundMark x1="41559" y1="12648" x2="41381" y2="14032"/>
                            <a14:backgroundMark x1="41660" y1="11858" x2="41559" y2="12648"/>
                            <a14:backgroundMark x1="41736" y1="11265" x2="41660" y2="11858"/>
                            <a14:backgroundMark x1="41889" y1="10079" x2="41736" y2="11265"/>
                            <a14:backgroundMark x1="41000" y1="17391" x2="38222" y2="20553"/>
                            <a14:backgroundMark x1="59028" y1="9486" x2="69778" y2="17391"/>
                            <a14:backgroundMark x1="58222" y1="8893" x2="59028" y2="9486"/>
                            <a14:backgroundMark x1="69778" y1="17391" x2="73222" y2="28656"/>
                            <a14:backgroundMark x1="72333" y1="30040" x2="72556" y2="34585"/>
                            <a14:backgroundMark x1="72778" y1="29644" x2="72778" y2="29644"/>
                            <a14:backgroundMark x1="64556" y1="8696" x2="66444" y2="10672"/>
                            <a14:backgroundMark x1="63889" y1="9289" x2="70333" y2="15613"/>
                            <a14:backgroundMark x1="24667" y1="54348" x2="28333" y2="73320"/>
                            <a14:backgroundMark x1="28333" y1="73320" x2="25778" y2="76087"/>
                            <a14:backgroundMark x1="26889" y1="45257" x2="27333" y2="54743"/>
                            <a14:backgroundMark x1="27778" y1="46640" x2="29444" y2="46640"/>
                            <a14:backgroundMark x1="31000" y1="75099" x2="35556" y2="86957"/>
                            <a14:backgroundMark x1="26222" y1="79249" x2="30333" y2="84980"/>
                            <a14:backgroundMark x1="36222" y1="83399" x2="39000" y2="92292"/>
                            <a14:backgroundMark x1="41000" y1="92292" x2="44444" y2="91502"/>
                            <a14:backgroundMark x1="64111" y1="79249" x2="66889" y2="88340"/>
                            <a14:backgroundMark x1="67333" y1="81423" x2="70333" y2="85573"/>
                            <a14:backgroundMark x1="69778" y1="84980" x2="71000" y2="97826"/>
                            <a14:backgroundMark x1="68889" y1="69170" x2="72333" y2="71146"/>
                            <a14:backgroundMark x1="70000" y1="66206" x2="72778" y2="74308"/>
                            <a14:backgroundMark x1="71889" y1="52569" x2="79333" y2="48617"/>
                            <a14:backgroundMark x1="71222" y1="51186" x2="72556" y2="47628"/>
                            <a14:backgroundMark x1="70333" y1="52964" x2="72111" y2="52174"/>
                            <a14:backgroundMark x1="61444" y1="8696" x2="70778" y2="16403"/>
                            <a14:backgroundMark x1="58921" y1="15020" x2="60333" y2="18182"/>
                            <a14:backgroundMark x1="57333" y1="11462" x2="58921" y2="15020"/>
                            <a14:backgroundMark x1="53444" y1="8893" x2="53802" y2="15411"/>
                            <a14:backgroundMark x1="53986" y1="17383" x2="54111" y2="18182"/>
                            <a14:backgroundMark x1="53000" y1="11067" x2="53691" y2="15494"/>
                            <a14:backgroundMark x1="46667" y1="12055" x2="46444" y2="10672"/>
                            <a14:backgroundMark x1="36444" y1="20553" x2="37778" y2="21937"/>
                            <a14:backgroundMark x1="41600" y1="11265" x2="41667" y2="11858"/>
                            <a14:backgroundMark x1="41222" y1="7905" x2="41600" y2="11265"/>
                            <a14:backgroundMark x1="69111" y1="82016" x2="70778" y2="77470"/>
                            <a14:backgroundMark x1="64333" y1="77075" x2="65556" y2="82016"/>
                            <a14:backgroundMark x1="55111" y1="85178" x2="55778" y2="89723"/>
                            <a14:backgroundMark x1="50556" y1="86561" x2="50556" y2="89526"/>
                            <a14:backgroundMark x1="44222" y1="88142" x2="43667" y2="92885"/>
                            <a14:backgroundMark x1="72333" y1="30237" x2="72778" y2="32213"/>
                            <a14:backgroundMark x1="73667" y1="29051" x2="75556" y2="35178"/>
                            <a14:backgroundMark x1="72556" y1="27075" x2="73444" y2="34387"/>
                            <a14:backgroundMark x1="69111" y1="82609" x2="73889" y2="79842"/>
                            <a14:backgroundMark x1="70333" y1="65415" x2="70333" y2="65415"/>
                            <a14:backgroundMark x1="65778" y1="76285" x2="65778" y2="76285"/>
                            <a14:backgroundMark x1="66222" y1="74111" x2="66222" y2="74111"/>
                            <a14:backgroundMark x1="44667" y1="87549" x2="44667" y2="87549"/>
                            <a14:backgroundMark x1="55778" y1="85771" x2="55778" y2="85771"/>
                            <a14:backgroundMark x1="36444" y1="91700" x2="48222" y2="99802"/>
                            <a14:backgroundMark x1="48222" y1="99802" x2="33778" y2="90909"/>
                            <a14:backgroundMark x1="38222" y1="80435" x2="38222" y2="80435"/>
                            <a14:backgroundMark x1="44444" y1="86759" x2="44444" y2="86759"/>
                            <a14:backgroundMark x1="44444" y1="86759" x2="44444" y2="86759"/>
                            <a14:backgroundMark x1="44444" y1="86759" x2="44444" y2="86759"/>
                            <a14:backgroundMark x1="44444" y1="86759" x2="44444" y2="86759"/>
                            <a14:backgroundMark x1="44222" y1="87154" x2="44222" y2="87154"/>
                            <a14:backgroundMark x1="45333" y1="87154" x2="45333" y2="87154"/>
                            <a14:backgroundMark x1="45333" y1="87154" x2="45333" y2="87154"/>
                            <a14:backgroundMark x1="44000" y1="86364" x2="44000" y2="86364"/>
                            <a14:backgroundMark x1="55556" y1="84980" x2="55556" y2="84980"/>
                            <a14:backgroundMark x1="56889" y1="86166" x2="56889" y2="86166"/>
                            <a14:backgroundMark x1="56222" y1="84585" x2="56222" y2="84585"/>
                            <a14:backgroundMark x1="56222" y1="84585" x2="56222" y2="84585"/>
                            <a14:backgroundMark x1="56222" y1="84585" x2="56222" y2="84585"/>
                            <a14:backgroundMark x1="44889" y1="85771" x2="44889" y2="85771"/>
                            <a14:backgroundMark x1="33333" y1="73518" x2="33333" y2="73518"/>
                            <a14:backgroundMark x1="33333" y1="73518" x2="33333" y2="73518"/>
                            <a14:backgroundMark x1="33333" y1="73518" x2="33333" y2="73518"/>
                            <a14:backgroundMark x1="30111" y1="47036" x2="30111" y2="47036"/>
                            <a14:backgroundMark x1="30111" y1="47036" x2="30111" y2="47036"/>
                            <a14:backgroundMark x1="29889" y1="48814" x2="29889" y2="48814"/>
                            <a14:backgroundMark x1="31222" y1="46047" x2="31222" y2="46047"/>
                            <a14:backgroundMark x1="31222" y1="51976" x2="31222" y2="51976"/>
                            <a14:backgroundMark x1="31000" y1="51186" x2="31000" y2="51186"/>
                            <a14:backgroundMark x1="31000" y1="51186" x2="31000" y2="51186"/>
                            <a14:backgroundMark x1="31000" y1="50988" x2="31000" y2="50988"/>
                            <a14:backgroundMark x1="31000" y1="50988" x2="30556" y2="49209"/>
                            <a14:backgroundMark x1="46889" y1="13043" x2="46889" y2="13043"/>
                            <a14:backgroundMark x1="45778" y1="17194" x2="45778" y2="17194"/>
                            <a14:backgroundMark x1="48444" y1="14427" x2="48444" y2="14427"/>
                            <a14:backgroundMark x1="47333" y1="13241" x2="47333" y2="13241"/>
                            <a14:backgroundMark x1="47333" y1="7312" x2="47333" y2="7312"/>
                            <a14:backgroundMark x1="47556" y1="14032" x2="47556" y2="14032"/>
                            <a14:backgroundMark x1="45556" y1="10474" x2="45556" y2="10474"/>
                            <a14:backgroundMark x1="45556" y1="10474" x2="45556" y2="10474"/>
                            <a14:backgroundMark x1="46444" y1="10474" x2="46444" y2="10474"/>
                            <a14:backgroundMark x1="46444" y1="10474" x2="46444" y2="10474"/>
                            <a14:backgroundMark x1="34222" y1="29447" x2="34222" y2="29447"/>
                            <a14:backgroundMark x1="34222" y1="29447" x2="34222" y2="29447"/>
                            <a14:backgroundMark x1="34222" y1="29447" x2="34222" y2="29447"/>
                            <a14:backgroundMark x1="34222" y1="29447" x2="33333" y2="29842"/>
                            <a14:backgroundMark x1="33333" y1="31225" x2="34000" y2="31225"/>
                            <a14:backgroundMark x1="34000" y1="31225" x2="34000" y2="31225"/>
                            <a14:backgroundMark x1="34244" y1="29830" x2="32556" y2="27668"/>
                            <a14:backgroundMark x1="28778" y1="36957" x2="28948" y2="370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1" t="5121" r="22680" b="6677"/>
              <a:stretch/>
            </p:blipFill>
            <p:spPr bwMode="auto">
              <a:xfrm>
                <a:off x="1908006" y="2883803"/>
                <a:ext cx="2340077" cy="2467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" name="群組 22">
                <a:extLst>
                  <a:ext uri="{FF2B5EF4-FFF2-40B4-BE49-F238E27FC236}">
                    <a16:creationId xmlns:a16="http://schemas.microsoft.com/office/drawing/2014/main" id="{66C1E7C3-4BF9-421F-BE21-3EB68D8D29BA}"/>
                  </a:ext>
                </a:extLst>
              </p:cNvPr>
              <p:cNvGrpSpPr/>
              <p:nvPr/>
            </p:nvGrpSpPr>
            <p:grpSpPr>
              <a:xfrm>
                <a:off x="2876619" y="3621424"/>
                <a:ext cx="299199" cy="382960"/>
                <a:chOff x="2876619" y="3621424"/>
                <a:chExt cx="299199" cy="382960"/>
              </a:xfrm>
            </p:grpSpPr>
            <p:sp>
              <p:nvSpPr>
                <p:cNvPr id="19" name="橢圓 18">
                  <a:extLst>
                    <a:ext uri="{FF2B5EF4-FFF2-40B4-BE49-F238E27FC236}">
                      <a16:creationId xmlns:a16="http://schemas.microsoft.com/office/drawing/2014/main" id="{05AE9990-E02B-4B4E-85DE-3FEC84A76410}"/>
                    </a:ext>
                  </a:extLst>
                </p:cNvPr>
                <p:cNvSpPr/>
                <p:nvPr/>
              </p:nvSpPr>
              <p:spPr>
                <a:xfrm>
                  <a:off x="2876619" y="3621424"/>
                  <a:ext cx="299199" cy="3829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橢圓 23">
                  <a:extLst>
                    <a:ext uri="{FF2B5EF4-FFF2-40B4-BE49-F238E27FC236}">
                      <a16:creationId xmlns:a16="http://schemas.microsoft.com/office/drawing/2014/main" id="{AB16681C-5D91-4152-8E4D-77CFBC8CA100}"/>
                    </a:ext>
                  </a:extLst>
                </p:cNvPr>
                <p:cNvSpPr/>
                <p:nvPr/>
              </p:nvSpPr>
              <p:spPr>
                <a:xfrm>
                  <a:off x="2952444" y="3733814"/>
                  <a:ext cx="172479" cy="2410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23063402-B9B7-4AD3-9E61-7F564E8D0899}"/>
                  </a:ext>
                </a:extLst>
              </p:cNvPr>
              <p:cNvGrpSpPr/>
              <p:nvPr/>
            </p:nvGrpSpPr>
            <p:grpSpPr>
              <a:xfrm>
                <a:off x="3322462" y="3620583"/>
                <a:ext cx="299199" cy="382960"/>
                <a:chOff x="2876619" y="3621424"/>
                <a:chExt cx="299199" cy="382960"/>
              </a:xfrm>
            </p:grpSpPr>
            <p:sp>
              <p:nvSpPr>
                <p:cNvPr id="27" name="橢圓 26">
                  <a:extLst>
                    <a:ext uri="{FF2B5EF4-FFF2-40B4-BE49-F238E27FC236}">
                      <a16:creationId xmlns:a16="http://schemas.microsoft.com/office/drawing/2014/main" id="{3845CC9A-EE2B-480E-A6CB-13FF593A0648}"/>
                    </a:ext>
                  </a:extLst>
                </p:cNvPr>
                <p:cNvSpPr/>
                <p:nvPr/>
              </p:nvSpPr>
              <p:spPr>
                <a:xfrm>
                  <a:off x="2876619" y="3621424"/>
                  <a:ext cx="299199" cy="3829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" name="橢圓 27">
                  <a:extLst>
                    <a:ext uri="{FF2B5EF4-FFF2-40B4-BE49-F238E27FC236}">
                      <a16:creationId xmlns:a16="http://schemas.microsoft.com/office/drawing/2014/main" id="{B7BDAEF3-019A-4A83-955A-0291A1810778}"/>
                    </a:ext>
                  </a:extLst>
                </p:cNvPr>
                <p:cNvSpPr/>
                <p:nvPr/>
              </p:nvSpPr>
              <p:spPr>
                <a:xfrm>
                  <a:off x="2952444" y="3733814"/>
                  <a:ext cx="172479" cy="2410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C499BC31-03C9-400A-9D9C-E52A17B61CB2}"/>
                  </a:ext>
                </a:extLst>
              </p:cNvPr>
              <p:cNvGrpSpPr/>
              <p:nvPr/>
            </p:nvGrpSpPr>
            <p:grpSpPr>
              <a:xfrm>
                <a:off x="2860251" y="4196567"/>
                <a:ext cx="685210" cy="294967"/>
                <a:chOff x="1694196" y="1306143"/>
                <a:chExt cx="685210" cy="294967"/>
              </a:xfrm>
              <a:solidFill>
                <a:srgbClr val="FFFF00"/>
              </a:solidFill>
            </p:grpSpPr>
            <p:sp>
              <p:nvSpPr>
                <p:cNvPr id="34" name="等腰三角形 33">
                  <a:extLst>
                    <a:ext uri="{FF2B5EF4-FFF2-40B4-BE49-F238E27FC236}">
                      <a16:creationId xmlns:a16="http://schemas.microsoft.com/office/drawing/2014/main" id="{F00F9F85-9535-43A8-A6F0-27966AF47437}"/>
                    </a:ext>
                  </a:extLst>
                </p:cNvPr>
                <p:cNvSpPr/>
                <p:nvPr/>
              </p:nvSpPr>
              <p:spPr>
                <a:xfrm rot="11022514">
                  <a:off x="1788044" y="1386709"/>
                  <a:ext cx="145028" cy="196645"/>
                </a:xfrm>
                <a:prstGeom prst="triangl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6" name="等腰三角形 35">
                  <a:extLst>
                    <a:ext uri="{FF2B5EF4-FFF2-40B4-BE49-F238E27FC236}">
                      <a16:creationId xmlns:a16="http://schemas.microsoft.com/office/drawing/2014/main" id="{E6F54BF4-C1D3-44FF-B78D-755703EF6EE8}"/>
                    </a:ext>
                  </a:extLst>
                </p:cNvPr>
                <p:cNvSpPr/>
                <p:nvPr/>
              </p:nvSpPr>
              <p:spPr>
                <a:xfrm rot="10800000">
                  <a:off x="2138678" y="1404465"/>
                  <a:ext cx="145028" cy="196645"/>
                </a:xfrm>
                <a:prstGeom prst="triangl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" name="減號 31">
                  <a:extLst>
                    <a:ext uri="{FF2B5EF4-FFF2-40B4-BE49-F238E27FC236}">
                      <a16:creationId xmlns:a16="http://schemas.microsoft.com/office/drawing/2014/main" id="{72B962B0-D78E-457C-9392-3B77631361DB}"/>
                    </a:ext>
                  </a:extLst>
                </p:cNvPr>
                <p:cNvSpPr/>
                <p:nvPr/>
              </p:nvSpPr>
              <p:spPr>
                <a:xfrm>
                  <a:off x="1694196" y="1306143"/>
                  <a:ext cx="685210" cy="196645"/>
                </a:xfrm>
                <a:prstGeom prst="mathMinus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40" name="語音泡泡: 橢圓形 39">
              <a:extLst>
                <a:ext uri="{FF2B5EF4-FFF2-40B4-BE49-F238E27FC236}">
                  <a16:creationId xmlns:a16="http://schemas.microsoft.com/office/drawing/2014/main" id="{B132D93E-1104-4B09-840F-ABC5243510DE}"/>
                </a:ext>
              </a:extLst>
            </p:cNvPr>
            <p:cNvSpPr/>
            <p:nvPr/>
          </p:nvSpPr>
          <p:spPr>
            <a:xfrm>
              <a:off x="592388" y="1783226"/>
              <a:ext cx="2512947" cy="1035089"/>
            </a:xfrm>
            <a:prstGeom prst="wedgeEllipseCallout">
              <a:avLst>
                <a:gd name="adj1" fmla="val 31375"/>
                <a:gd name="adj2" fmla="val 740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我是新冠病毒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76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7200D8-D8A3-4D0A-95D7-92F04CAE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防疫的方法</a:t>
            </a:r>
            <a:r>
              <a:rPr lang="en-US" altLang="zh-TW" dirty="0"/>
              <a:t>(</a:t>
            </a:r>
            <a:r>
              <a:rPr lang="zh-TW" altLang="en-US" dirty="0"/>
              <a:t>上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1CE7070-42A4-4243-8F49-542A417D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2" y="2389239"/>
            <a:ext cx="10314039" cy="3952567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2500" dirty="0"/>
              <a:t>防疫</a:t>
            </a:r>
            <a:r>
              <a:rPr lang="en-US" altLang="zh-TW" sz="2500" dirty="0"/>
              <a:t>10</a:t>
            </a:r>
            <a:r>
              <a:rPr lang="zh-TW" altLang="en-US" sz="2500" dirty="0"/>
              <a:t>招從洗手做起</a:t>
            </a:r>
          </a:p>
          <a:p>
            <a:r>
              <a:rPr lang="zh-TW" altLang="en-US" sz="2500" dirty="0"/>
              <a:t>第１招     勤洗手 預防腸病毒、痢疾等口糞類傳染病最好的方法，並正確完成「內、 外、 夾、 弓、 大、 立、 完」七步驟。</a:t>
            </a:r>
          </a:p>
          <a:p>
            <a:pPr marL="0" indent="0">
              <a:buNone/>
            </a:pPr>
            <a:r>
              <a:rPr lang="en-US" altLang="zh-TW" sz="2500" dirty="0"/>
              <a:t>……………………………………………………………</a:t>
            </a:r>
          </a:p>
          <a:p>
            <a:r>
              <a:rPr lang="zh-TW" altLang="en-US" sz="2500" dirty="0"/>
              <a:t>第</a:t>
            </a:r>
            <a:r>
              <a:rPr lang="en-US" altLang="zh-TW" sz="2500" dirty="0"/>
              <a:t>2</a:t>
            </a:r>
            <a:r>
              <a:rPr lang="zh-TW" altLang="en-US" sz="2500" dirty="0"/>
              <a:t>招      咳嗽戴口罩 可避免傳染結核病、流感等呼吸道疾病給其他人，也可以保護自己免於受傳染病侵襲。</a:t>
            </a:r>
          </a:p>
          <a:p>
            <a:pPr marL="0" indent="0">
              <a:buNone/>
            </a:pPr>
            <a:r>
              <a:rPr lang="en-US" altLang="zh-TW" sz="2500" dirty="0"/>
              <a:t>……………………………………………………………</a:t>
            </a:r>
          </a:p>
          <a:p>
            <a:r>
              <a:rPr lang="zh-TW" altLang="en-US" sz="2500" dirty="0"/>
              <a:t>第３招　按時打疫苗 預防流感，記得每年１０月施打流感疫苗。</a:t>
            </a:r>
          </a:p>
          <a:p>
            <a:pPr marL="0" indent="0">
              <a:buNone/>
            </a:pPr>
            <a:r>
              <a:rPr lang="en-US" altLang="zh-TW" sz="2500" dirty="0"/>
              <a:t>……………………………………………………………</a:t>
            </a:r>
          </a:p>
          <a:p>
            <a:r>
              <a:rPr lang="zh-TW" altLang="en-US" sz="2500" dirty="0"/>
              <a:t>第</a:t>
            </a:r>
            <a:r>
              <a:rPr lang="en-US" altLang="zh-TW" sz="2500" dirty="0"/>
              <a:t>4</a:t>
            </a:r>
            <a:r>
              <a:rPr lang="zh-TW" altLang="en-US" sz="2500" dirty="0"/>
              <a:t>招　 生病在家休息 生病時在家休息，不上班不上課，並且避免出入公共場所。</a:t>
            </a:r>
          </a:p>
          <a:p>
            <a:pPr marL="0" indent="0">
              <a:buNone/>
            </a:pPr>
            <a:r>
              <a:rPr lang="en-US" altLang="zh-TW" sz="2500" dirty="0"/>
              <a:t>……………………………………………………………</a:t>
            </a:r>
          </a:p>
          <a:p>
            <a:r>
              <a:rPr lang="zh-TW" altLang="en-US" sz="2500" dirty="0"/>
              <a:t>第５招　清除病媒孳生源 預防登革熱最好每週「清除戶外及室內蚊蟲孳生源」。</a:t>
            </a:r>
          </a:p>
          <a:p>
            <a:pPr marL="0" indent="0">
              <a:buNone/>
            </a:pPr>
            <a:r>
              <a:rPr lang="en-US" altLang="zh-TW" sz="2500" dirty="0"/>
              <a:t>……………………………………………………………</a:t>
            </a:r>
          </a:p>
          <a:p>
            <a:r>
              <a:rPr lang="zh-TW" altLang="en-US" sz="2500" dirty="0"/>
              <a:t>第</a:t>
            </a:r>
            <a:r>
              <a:rPr lang="en-US" altLang="zh-TW" sz="2500" dirty="0"/>
              <a:t>6</a:t>
            </a:r>
            <a:r>
              <a:rPr lang="zh-TW" altLang="en-US" sz="2500" dirty="0"/>
              <a:t>招      做好防蚊措施 正確使用防蚊液、穿長袖衣褲、避免蚊蟲叮咬，是預防蟲沒傳染病最好的方法。</a:t>
            </a:r>
          </a:p>
          <a:p>
            <a:pPr marL="0" indent="0">
              <a:buNone/>
            </a:pPr>
            <a:endParaRPr lang="en-US" altLang="zh-TW" sz="25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989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9C2362-501B-44E6-B19E-F81DEA08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防疫的方法</a:t>
            </a:r>
            <a:r>
              <a:rPr lang="en-US" altLang="zh-TW" dirty="0"/>
              <a:t>(</a:t>
            </a:r>
            <a:r>
              <a:rPr lang="zh-TW" altLang="en-US" dirty="0"/>
              <a:t>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BECE14-1A53-4F4D-9376-5D7F76724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3" y="2285999"/>
            <a:ext cx="10422193" cy="3859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第</a:t>
            </a:r>
            <a:r>
              <a:rPr lang="en-US" altLang="zh-TW" dirty="0"/>
              <a:t>7</a:t>
            </a:r>
            <a:r>
              <a:rPr lang="zh-TW" altLang="en-US" dirty="0"/>
              <a:t>招      咳三週　快驗痰 長期咳嗽是結核病主要症狀之ㄧ，咳三週就應該驗痰，可早診斷、早治療，且能避免傳染給其他人。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/>
              <a:t>……………………………………………………………</a:t>
            </a:r>
          </a:p>
          <a:p>
            <a:r>
              <a:rPr lang="zh-TW" altLang="en-US" dirty="0"/>
              <a:t>第</a:t>
            </a:r>
            <a:r>
              <a:rPr lang="en-US" altLang="zh-TW" dirty="0"/>
              <a:t>8</a:t>
            </a:r>
            <a:r>
              <a:rPr lang="zh-TW" altLang="en-US" dirty="0"/>
              <a:t>招　 不共用針具、不共用牙刷、不共用餐具 養成「每人一套」的良好個人衛生習慣，是預防腸胃道傳染病、血液傳染病最好的法。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/>
              <a:t>…………………………………………………………</a:t>
            </a:r>
          </a:p>
          <a:p>
            <a:r>
              <a:rPr lang="zh-TW" altLang="en-US" dirty="0"/>
              <a:t>第</a:t>
            </a:r>
            <a:r>
              <a:rPr lang="en-US" altLang="zh-TW" dirty="0"/>
              <a:t>9</a:t>
            </a:r>
            <a:r>
              <a:rPr lang="zh-TW" altLang="en-US" dirty="0"/>
              <a:t>招　生病快就醫 如果有發燒、咳嗽、嘔吐、腹瀉、骨頭肌肉疼痛、發疹等症狀，有可能是傳染病的徵狀，請儘速就醫。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/>
              <a:t>……………………………………………………………</a:t>
            </a:r>
          </a:p>
          <a:p>
            <a:r>
              <a:rPr lang="zh-TW" altLang="en-US" dirty="0"/>
              <a:t>第</a:t>
            </a:r>
            <a:r>
              <a:rPr lang="en-US" altLang="zh-TW" dirty="0"/>
              <a:t>10</a:t>
            </a:r>
            <a:r>
              <a:rPr lang="zh-TW" altLang="en-US" dirty="0"/>
              <a:t>招     如果有任何傳染病的疑問， 可以撥打  </a:t>
            </a:r>
            <a:r>
              <a:rPr lang="en-US" altLang="zh-TW" dirty="0"/>
              <a:t>: </a:t>
            </a:r>
            <a:r>
              <a:rPr lang="zh-TW" altLang="en-US" dirty="0"/>
              <a:t>１９２２</a:t>
            </a:r>
            <a:r>
              <a:rPr lang="en-US" altLang="zh-TW" dirty="0"/>
              <a:t>(</a:t>
            </a:r>
            <a:r>
              <a:rPr lang="zh-TW" altLang="en-US" dirty="0"/>
              <a:t> 防疫專線 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41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0249C5-E77B-4572-A96D-E5B27AF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3632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新冠病毒在全世界蔓延</a:t>
            </a:r>
            <a:r>
              <a:rPr lang="en-US" altLang="zh-TW" dirty="0"/>
              <a:t>,</a:t>
            </a:r>
            <a:br>
              <a:rPr lang="en-US" altLang="zh-TW" dirty="0"/>
            </a:br>
            <a:r>
              <a:rPr lang="zh-TW" altLang="en-US" dirty="0"/>
              <a:t>請大家配合防疫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ABD0AFA-D063-449A-A996-FAB1603F4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35" y="2580614"/>
            <a:ext cx="4813417" cy="34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8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E98FD-1FE8-4390-B895-6847EA41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15" y="28797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謝謝觀賞</a:t>
            </a:r>
            <a:br>
              <a:rPr lang="en-US" altLang="zh-TW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班級</a:t>
            </a:r>
            <a:r>
              <a:rPr lang="en-US" altLang="zh-TW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:609</a:t>
            </a:r>
            <a:br>
              <a:rPr lang="en-US" altLang="zh-TW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姓名</a:t>
            </a:r>
            <a:r>
              <a:rPr lang="en-US" altLang="zh-TW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戴浚凱 林若雅</a:t>
            </a:r>
          </a:p>
        </p:txBody>
      </p:sp>
    </p:spTree>
    <p:extLst>
      <p:ext uri="{BB962C8B-B14F-4D97-AF65-F5344CB8AC3E}">
        <p14:creationId xmlns:p14="http://schemas.microsoft.com/office/powerpoint/2010/main" val="12949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529</Words>
  <Application>Microsoft Office PowerPoint</Application>
  <PresentationFormat>寬螢幕</PresentationFormat>
  <Paragraphs>47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Roboto-Medium</vt:lpstr>
      <vt:lpstr>微軟正黑體</vt:lpstr>
      <vt:lpstr>新細明體</vt:lpstr>
      <vt:lpstr>Arial</vt:lpstr>
      <vt:lpstr>Calibri</vt:lpstr>
      <vt:lpstr>Garamond</vt:lpstr>
      <vt:lpstr>Wingdings</vt:lpstr>
      <vt:lpstr>有機</vt:lpstr>
      <vt:lpstr>防疫大作戰</vt:lpstr>
      <vt:lpstr>為何叫新型冠狀病毒?</vt:lpstr>
      <vt:lpstr>新型冠狀病毒的傳播途徑</vt:lpstr>
      <vt:lpstr>新型冠狀病毒的徵兆</vt:lpstr>
      <vt:lpstr>Taiwan 目前的病例數概況</vt:lpstr>
      <vt:lpstr>防疫的方法(上)</vt:lpstr>
      <vt:lpstr>防疫的方法(下)</vt:lpstr>
      <vt:lpstr>新冠病毒在全世界蔓延, 請大家配合防疫</vt:lpstr>
      <vt:lpstr>謝謝觀賞 班級:609 姓名:戴浚凱 林若雅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防疫大作戰</dc:title>
  <dc:creator>User</dc:creator>
  <cp:lastModifiedBy>User</cp:lastModifiedBy>
  <cp:revision>18</cp:revision>
  <dcterms:created xsi:type="dcterms:W3CDTF">2020-09-24T01:51:32Z</dcterms:created>
  <dcterms:modified xsi:type="dcterms:W3CDTF">2020-09-24T03:38:09Z</dcterms:modified>
</cp:coreProperties>
</file>