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DD41D-40E5-42B8-8AE9-F4107BDEA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67" y="3202709"/>
            <a:ext cx="7766936" cy="1468582"/>
          </a:xfrm>
        </p:spPr>
        <p:txBody>
          <a:bodyPr/>
          <a:lstStyle/>
          <a:p>
            <a:pPr algn="dist"/>
            <a:r>
              <a:rPr lang="zh-TW" altLang="en-US" sz="9600" dirty="0"/>
              <a:t>防疫大作戰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CAB8A59-0C51-4C4E-B0FE-B5BC33CBFF48}"/>
              </a:ext>
            </a:extLst>
          </p:cNvPr>
          <p:cNvSpPr txBox="1"/>
          <p:nvPr/>
        </p:nvSpPr>
        <p:spPr>
          <a:xfrm>
            <a:off x="265247" y="1283855"/>
            <a:ext cx="1415772" cy="6326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8000" dirty="0"/>
              <a:t>全球拉緊報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13B582-94C4-49D7-8721-52258A727D64}"/>
              </a:ext>
            </a:extLst>
          </p:cNvPr>
          <p:cNvSpPr txBox="1"/>
          <p:nvPr/>
        </p:nvSpPr>
        <p:spPr>
          <a:xfrm>
            <a:off x="10295937" y="1200728"/>
            <a:ext cx="1415772" cy="5472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8000" dirty="0"/>
              <a:t>全球拉緊報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C9ABDCE-5DB2-469C-94CA-4014515DC12F}"/>
              </a:ext>
            </a:extLst>
          </p:cNvPr>
          <p:cNvSpPr txBox="1"/>
          <p:nvPr/>
        </p:nvSpPr>
        <p:spPr>
          <a:xfrm>
            <a:off x="3223491" y="1200728"/>
            <a:ext cx="48029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</a:t>
            </a:r>
            <a:endParaRPr lang="zh-TW" altLang="en-US" sz="10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49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4C84FD1-EB1A-401B-A7C5-EAEB6B257D06}"/>
              </a:ext>
            </a:extLst>
          </p:cNvPr>
          <p:cNvSpPr txBox="1"/>
          <p:nvPr/>
        </p:nvSpPr>
        <p:spPr>
          <a:xfrm>
            <a:off x="1861110" y="513262"/>
            <a:ext cx="7421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6000" dirty="0"/>
              <a:t>全民防疫</a:t>
            </a:r>
            <a:endParaRPr lang="en-US" altLang="zh-TW" sz="6000" dirty="0"/>
          </a:p>
          <a:p>
            <a:pPr algn="dist"/>
            <a:r>
              <a:rPr lang="zh-TW" altLang="en-US" sz="6000" dirty="0"/>
              <a:t>人人有份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1169DCD-1E01-4970-8696-2C43B3D33275}"/>
              </a:ext>
            </a:extLst>
          </p:cNvPr>
          <p:cNvSpPr txBox="1"/>
          <p:nvPr/>
        </p:nvSpPr>
        <p:spPr>
          <a:xfrm>
            <a:off x="9963275" y="513262"/>
            <a:ext cx="954107" cy="5731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TW" altLang="en-US" sz="5000" dirty="0"/>
              <a:t>大家一起加油</a:t>
            </a:r>
          </a:p>
        </p:txBody>
      </p:sp>
      <p:pic>
        <p:nvPicPr>
          <p:cNvPr id="7170" name="Picture 2" descr="樂活報名網- 讓我們一起戰勝武漢肺炎加油💜 5個預防的方法保護自己與你愛的家人❗... | Facebook">
            <a:extLst>
              <a:ext uri="{FF2B5EF4-FFF2-40B4-BE49-F238E27FC236}">
                <a16:creationId xmlns:a16="http://schemas.microsoft.com/office/drawing/2014/main" id="{74630720-2961-4C63-B7CE-0C28F18C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2364"/>
            <a:ext cx="4506702" cy="42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023B3CB-CE75-4BDF-8355-F6A900175D87}"/>
              </a:ext>
            </a:extLst>
          </p:cNvPr>
          <p:cNvSpPr txBox="1"/>
          <p:nvPr/>
        </p:nvSpPr>
        <p:spPr>
          <a:xfrm>
            <a:off x="6709251" y="2632364"/>
            <a:ext cx="1723549" cy="27893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0000" dirty="0"/>
              <a:t>加油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0FD769A-AC32-4482-8A58-0ED8E48D89D1}"/>
              </a:ext>
            </a:extLst>
          </p:cNvPr>
          <p:cNvSpPr txBox="1"/>
          <p:nvPr/>
        </p:nvSpPr>
        <p:spPr>
          <a:xfrm>
            <a:off x="7368470" y="5226784"/>
            <a:ext cx="233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/>
              <a:t>!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23070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嚴重特殊傳染性肺炎(COVID-19，簡稱武漢肺炎)口罩Q&amp;A - 嚴重特殊傳染性肺炎(COVID-19，簡稱武漢肺炎)口罩Q&amp;A -  衛生福利部食品藥物管理署">
            <a:extLst>
              <a:ext uri="{FF2B5EF4-FFF2-40B4-BE49-F238E27FC236}">
                <a16:creationId xmlns:a16="http://schemas.microsoft.com/office/drawing/2014/main" id="{9E6500EE-6ADA-401B-8656-9B1C952D3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7738" l="3509" r="97368">
                        <a14:foregroundMark x1="7456" y1="42986" x2="7456" y2="42986"/>
                        <a14:foregroundMark x1="6140" y1="52941" x2="6140" y2="52941"/>
                        <a14:foregroundMark x1="3947" y1="63801" x2="3947" y2="63801"/>
                        <a14:foregroundMark x1="27193" y1="91403" x2="27193" y2="91403"/>
                        <a14:foregroundMark x1="38596" y1="98190" x2="38596" y2="98190"/>
                        <a14:foregroundMark x1="77632" y1="21719" x2="77632" y2="21719"/>
                        <a14:foregroundMark x1="94298" y1="11312" x2="94298" y2="11312"/>
                        <a14:foregroundMark x1="97807" y1="23077" x2="97807" y2="23077"/>
                        <a14:foregroundMark x1="85526" y1="3167" x2="85526" y2="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823" r="-634"/>
          <a:stretch/>
        </p:blipFill>
        <p:spPr bwMode="auto">
          <a:xfrm>
            <a:off x="501794" y="452583"/>
            <a:ext cx="1945842" cy="18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F93D9D6-50AA-47EB-86D0-BD2C552DCAF1}"/>
              </a:ext>
            </a:extLst>
          </p:cNvPr>
          <p:cNvSpPr txBox="1"/>
          <p:nvPr/>
        </p:nvSpPr>
        <p:spPr>
          <a:xfrm>
            <a:off x="3158836" y="1200727"/>
            <a:ext cx="4867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7200" dirty="0"/>
              <a:t>武漢肺炎在全球肆虐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42159C5-6562-4352-95D7-693894975688}"/>
              </a:ext>
            </a:extLst>
          </p:cNvPr>
          <p:cNvSpPr txBox="1"/>
          <p:nvPr/>
        </p:nvSpPr>
        <p:spPr>
          <a:xfrm>
            <a:off x="2664691" y="3777795"/>
            <a:ext cx="6862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dirty="0"/>
              <a:t>有許多醫護人員選擇站在第一線</a:t>
            </a:r>
            <a:endParaRPr lang="en-US" altLang="zh-TW" sz="3600" dirty="0"/>
          </a:p>
          <a:p>
            <a:pPr algn="dist"/>
            <a:r>
              <a:rPr lang="zh-TW" altLang="en-US" sz="3600" dirty="0"/>
              <a:t>保護人們的安全</a:t>
            </a:r>
            <a:endParaRPr lang="en-US" altLang="zh-TW" sz="3600" dirty="0"/>
          </a:p>
          <a:p>
            <a:pPr algn="dist"/>
            <a:r>
              <a:rPr lang="zh-TW" altLang="en-US" sz="3600" dirty="0"/>
              <a:t>只是為了能有一個更好的台灣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422F3EC-898A-4461-843D-FCFC577A4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8409">
            <a:off x="9527309" y="1012408"/>
            <a:ext cx="1950889" cy="18960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45AAA92-2B16-4834-8A28-42FFA96F8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5236">
            <a:off x="400773" y="4509397"/>
            <a:ext cx="1950889" cy="18960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2E74A0C-1320-4A82-8861-CAE482E46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018" y="4822359"/>
            <a:ext cx="3398982" cy="20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6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403C8BEA-941A-42BB-9B81-3B7336F4F402}"/>
              </a:ext>
            </a:extLst>
          </p:cNvPr>
          <p:cNvSpPr txBox="1"/>
          <p:nvPr/>
        </p:nvSpPr>
        <p:spPr>
          <a:xfrm>
            <a:off x="1163783" y="868219"/>
            <a:ext cx="8783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6600" dirty="0"/>
              <a:t>要如何防範武漢肺炎呢</a:t>
            </a:r>
            <a:r>
              <a:rPr lang="en-US" altLang="zh-TW" sz="6600" dirty="0"/>
              <a:t>?</a:t>
            </a:r>
            <a:endParaRPr lang="zh-TW" altLang="en-US" sz="6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4BDD606-9B38-4C8C-86E6-63ACD3810FD7}"/>
              </a:ext>
            </a:extLst>
          </p:cNvPr>
          <p:cNvSpPr txBox="1"/>
          <p:nvPr/>
        </p:nvSpPr>
        <p:spPr>
          <a:xfrm>
            <a:off x="9036785" y="2382982"/>
            <a:ext cx="2031325" cy="87782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/>
              <a:t>平時要勤洗手</a:t>
            </a:r>
            <a:endParaRPr lang="en-US" altLang="zh-TW" sz="4000" dirty="0"/>
          </a:p>
          <a:p>
            <a:r>
              <a:rPr lang="zh-TW" altLang="en-US" sz="4000" dirty="0"/>
              <a:t>絕對不是只沖水</a:t>
            </a:r>
            <a:endParaRPr lang="en-US" altLang="zh-TW" sz="4000" dirty="0"/>
          </a:p>
          <a:p>
            <a:endParaRPr lang="zh-TW" altLang="en-US" sz="4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8A4994B-5C94-43CA-A970-7317FBB86470}"/>
              </a:ext>
            </a:extLst>
          </p:cNvPr>
          <p:cNvSpPr txBox="1"/>
          <p:nvPr/>
        </p:nvSpPr>
        <p:spPr>
          <a:xfrm rot="16200000">
            <a:off x="9923168" y="5941927"/>
            <a:ext cx="800219" cy="895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4000" dirty="0"/>
              <a:t>!</a:t>
            </a:r>
            <a:endParaRPr lang="zh-TW" altLang="en-US" sz="4000" dirty="0"/>
          </a:p>
        </p:txBody>
      </p:sp>
      <p:pic>
        <p:nvPicPr>
          <p:cNvPr id="2052" name="Picture 4" descr="啟新健康世界-專業健康檢查/醫學健康促進">
            <a:extLst>
              <a:ext uri="{FF2B5EF4-FFF2-40B4-BE49-F238E27FC236}">
                <a16:creationId xmlns:a16="http://schemas.microsoft.com/office/drawing/2014/main" id="{BE2F7652-5530-46C8-A7C6-D5338E0F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19" y="2395827"/>
            <a:ext cx="7355032" cy="17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5CC1CFD-34AE-49C8-9FF3-FFDA8F573E00}"/>
              </a:ext>
            </a:extLst>
          </p:cNvPr>
          <p:cNvSpPr txBox="1"/>
          <p:nvPr/>
        </p:nvSpPr>
        <p:spPr>
          <a:xfrm>
            <a:off x="2133600" y="4548267"/>
            <a:ext cx="54224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000" dirty="0"/>
              <a:t>正確洗手</a:t>
            </a:r>
            <a:r>
              <a:rPr lang="en-US" altLang="zh-TW" sz="5000" dirty="0"/>
              <a:t>7</a:t>
            </a:r>
            <a:r>
              <a:rPr lang="zh-TW" altLang="en-US" sz="5000" dirty="0"/>
              <a:t>字訣</a:t>
            </a:r>
          </a:p>
        </p:txBody>
      </p:sp>
    </p:spTree>
    <p:extLst>
      <p:ext uri="{BB962C8B-B14F-4D97-AF65-F5344CB8AC3E}">
        <p14:creationId xmlns:p14="http://schemas.microsoft.com/office/powerpoint/2010/main" val="248715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台灣一口氣輸出19例網酸：病毒看到陳時中自動變陰性- 生活- 中時新聞網">
            <a:extLst>
              <a:ext uri="{FF2B5EF4-FFF2-40B4-BE49-F238E27FC236}">
                <a16:creationId xmlns:a16="http://schemas.microsoft.com/office/drawing/2014/main" id="{1E138616-B81B-472B-AF06-D9B89386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99485" l="386" r="96139">
                        <a14:foregroundMark x1="42085" y1="23196" x2="42085" y2="23196"/>
                        <a14:foregroundMark x1="37838" y1="21134" x2="37838" y2="21134"/>
                        <a14:foregroundMark x1="47876" y1="19588" x2="47876" y2="19588"/>
                        <a14:foregroundMark x1="40541" y1="19588" x2="40541" y2="19588"/>
                        <a14:foregroundMark x1="39382" y1="19072" x2="39382" y2="19072"/>
                        <a14:foregroundMark x1="65251" y1="35567" x2="65251" y2="35567"/>
                        <a14:foregroundMark x1="66023" y1="37629" x2="66023" y2="37629"/>
                        <a14:foregroundMark x1="62548" y1="88144" x2="62548" y2="88144"/>
                        <a14:foregroundMark x1="70270" y1="89691" x2="70270" y2="89691"/>
                        <a14:foregroundMark x1="19691" y1="96907" x2="19691" y2="96907"/>
                        <a14:foregroundMark x1="6564" y1="96392" x2="6564" y2="96392"/>
                        <a14:foregroundMark x1="5792" y1="96907" x2="5792" y2="96907"/>
                        <a14:foregroundMark x1="1931" y1="96907" x2="38224" y2="99485"/>
                        <a14:foregroundMark x1="38224" y1="99485" x2="63707" y2="96907"/>
                        <a14:foregroundMark x1="63707" y1="96907" x2="81467" y2="99485"/>
                        <a14:foregroundMark x1="94981" y1="98454" x2="94981" y2="98454"/>
                        <a14:foregroundMark x1="94981" y1="98454" x2="82625" y2="95361"/>
                        <a14:foregroundMark x1="96139" y1="95876" x2="96525" y2="98454"/>
                        <a14:foregroundMark x1="55598" y1="95876" x2="4247" y2="92268"/>
                        <a14:foregroundMark x1="4247" y1="92268" x2="386" y2="93299"/>
                        <a14:backgroundMark x1="55212" y1="43814" x2="55212" y2="43814"/>
                        <a14:backgroundMark x1="46718" y1="18041" x2="46718" y2="18041"/>
                        <a14:backgroundMark x1="47876" y1="19072" x2="47876" y2="19072"/>
                        <a14:backgroundMark x1="4247" y1="72165" x2="4247" y2="72165"/>
                        <a14:backgroundMark x1="3475" y1="64433" x2="5019" y2="7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41" y="3603481"/>
            <a:ext cx="4339359" cy="32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語音泡泡: 矩形 4">
            <a:extLst>
              <a:ext uri="{FF2B5EF4-FFF2-40B4-BE49-F238E27FC236}">
                <a16:creationId xmlns:a16="http://schemas.microsoft.com/office/drawing/2014/main" id="{F93720E2-E440-450E-B1AF-B439E556D595}"/>
              </a:ext>
            </a:extLst>
          </p:cNvPr>
          <p:cNvSpPr/>
          <p:nvPr/>
        </p:nvSpPr>
        <p:spPr>
          <a:xfrm>
            <a:off x="5514111" y="2400155"/>
            <a:ext cx="3860800" cy="1708728"/>
          </a:xfrm>
          <a:prstGeom prst="wedgeRectCallout">
            <a:avLst>
              <a:gd name="adj1" fmla="val 39462"/>
              <a:gd name="adj2" fmla="val 745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dist"/>
            <a:r>
              <a:rPr lang="zh-TW" altLang="en-US" sz="3000" dirty="0"/>
              <a:t>接觸人群時要戴口罩</a:t>
            </a:r>
            <a:r>
              <a:rPr lang="en-US" altLang="zh-TW" sz="3000" dirty="0"/>
              <a:t>!</a:t>
            </a:r>
            <a:endParaRPr lang="zh-TW" altLang="en-US" sz="3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35A9BA5-5C97-4026-9BF7-6C59344E32EF}"/>
              </a:ext>
            </a:extLst>
          </p:cNvPr>
          <p:cNvSpPr txBox="1"/>
          <p:nvPr/>
        </p:nvSpPr>
        <p:spPr>
          <a:xfrm>
            <a:off x="166255" y="258901"/>
            <a:ext cx="54309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/>
              <a:t>口罩只能帶一次</a:t>
            </a:r>
            <a:endParaRPr lang="en-US" altLang="zh-TW" sz="5000" dirty="0"/>
          </a:p>
          <a:p>
            <a:r>
              <a:rPr lang="zh-TW" altLang="en-US" sz="5000" dirty="0"/>
              <a:t>用完就必須丟掉</a:t>
            </a:r>
            <a:endParaRPr lang="en-US" altLang="zh-TW" sz="5000" dirty="0"/>
          </a:p>
          <a:p>
            <a:r>
              <a:rPr lang="zh-TW" altLang="en-US" sz="5000" dirty="0"/>
              <a:t>記得丟完口罩也要洗手喔</a:t>
            </a:r>
          </a:p>
        </p:txBody>
      </p:sp>
    </p:spTree>
    <p:extLst>
      <p:ext uri="{BB962C8B-B14F-4D97-AF65-F5344CB8AC3E}">
        <p14:creationId xmlns:p14="http://schemas.microsoft.com/office/powerpoint/2010/main" val="115212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同心抗疫】蠟筆小新都要戴口罩-留心站-健康-Lifestyle Channel-經濟通ET Net">
            <a:extLst>
              <a:ext uri="{FF2B5EF4-FFF2-40B4-BE49-F238E27FC236}">
                <a16:creationId xmlns:a16="http://schemas.microsoft.com/office/drawing/2014/main" id="{F34D9655-1746-44CC-A457-8AC32440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52421"/>
            <a:ext cx="4516582" cy="30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47310B0-5BDF-4086-9153-52C2301DC224}"/>
              </a:ext>
            </a:extLst>
          </p:cNvPr>
          <p:cNvSpPr txBox="1"/>
          <p:nvPr/>
        </p:nvSpPr>
        <p:spPr>
          <a:xfrm>
            <a:off x="1237674" y="895927"/>
            <a:ext cx="1124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連蠟筆小新都在防疫你還不跟著防疫嗎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6F5BC55-E0E7-42DE-BC7F-788D774959EB}"/>
              </a:ext>
            </a:extLst>
          </p:cNvPr>
          <p:cNvSpPr txBox="1"/>
          <p:nvPr/>
        </p:nvSpPr>
        <p:spPr>
          <a:xfrm>
            <a:off x="5597236" y="3038747"/>
            <a:ext cx="6188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蠟筆小新雖然在日本但是他也跟著我們一起防疫  </a:t>
            </a:r>
            <a:r>
              <a:rPr lang="en-US" altLang="zh-TW" sz="4000" dirty="0"/>
              <a:t>!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5556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飛機高空飛行中打開艙門會發生什麼事？ | 壓力| 溫度| 降落| 大紀元">
            <a:extLst>
              <a:ext uri="{FF2B5EF4-FFF2-40B4-BE49-F238E27FC236}">
                <a16:creationId xmlns:a16="http://schemas.microsoft.com/office/drawing/2014/main" id="{8DA099D0-5995-4598-B383-3ADC9D8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89968" l="9778" r="90000">
                        <a14:foregroundMark x1="11333" y1="52104" x2="11333" y2="52104"/>
                        <a14:foregroundMark x1="9778" y1="53398" x2="9778" y2="53398"/>
                        <a14:foregroundMark x1="10000" y1="54693" x2="10000" y2="54693"/>
                        <a14:backgroundMark x1="39778" y1="69903" x2="39778" y2="69903"/>
                        <a14:backgroundMark x1="81778" y1="60518" x2="68667" y2="68932"/>
                        <a14:backgroundMark x1="68667" y1="68932" x2="49333" y2="71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7" y="1257733"/>
            <a:ext cx="4286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D3DB37A-C99B-427B-9943-182E7D7A823B}"/>
              </a:ext>
            </a:extLst>
          </p:cNvPr>
          <p:cNvSpPr txBox="1"/>
          <p:nvPr/>
        </p:nvSpPr>
        <p:spPr>
          <a:xfrm>
            <a:off x="341745" y="4470400"/>
            <a:ext cx="5754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從國外回來時記得自主隔離</a:t>
            </a:r>
            <a:r>
              <a:rPr lang="en-US" altLang="zh-TW" sz="3000" dirty="0"/>
              <a:t>14</a:t>
            </a:r>
            <a:r>
              <a:rPr lang="zh-TW" altLang="en-US" sz="3000" dirty="0"/>
              <a:t>天</a:t>
            </a:r>
            <a:endParaRPr lang="en-US" altLang="zh-TW" sz="3000" dirty="0"/>
          </a:p>
          <a:p>
            <a:r>
              <a:rPr lang="zh-TW" altLang="en-US" sz="3000" dirty="0"/>
              <a:t>如果有發燒或其他症狀的話</a:t>
            </a:r>
            <a:endParaRPr lang="en-US" altLang="zh-TW" sz="3000" dirty="0"/>
          </a:p>
          <a:p>
            <a:r>
              <a:rPr lang="zh-TW" altLang="en-US" sz="3000" dirty="0"/>
              <a:t>記去醫院檢查</a:t>
            </a:r>
            <a:endParaRPr lang="en-US" altLang="zh-TW" sz="3000" dirty="0"/>
          </a:p>
          <a:p>
            <a:r>
              <a:rPr lang="zh-TW" altLang="en-US" sz="3000" dirty="0"/>
              <a:t>如果違反居家隔離者會開罰</a:t>
            </a:r>
            <a:endParaRPr lang="en-US" altLang="zh-TW" sz="3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FBD5389-D77E-405E-82C3-C92660E85187}"/>
              </a:ext>
            </a:extLst>
          </p:cNvPr>
          <p:cNvSpPr txBox="1"/>
          <p:nvPr/>
        </p:nvSpPr>
        <p:spPr>
          <a:xfrm>
            <a:off x="6184322" y="1074509"/>
            <a:ext cx="57542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/>
              <a:t>依情節輕重，違反居家檢疫規定分別開罰</a:t>
            </a:r>
            <a:r>
              <a:rPr lang="en-US" altLang="zh-TW" sz="3000" dirty="0"/>
              <a:t>1</a:t>
            </a:r>
            <a:r>
              <a:rPr lang="zh-TW" altLang="en-US" sz="3000" dirty="0"/>
              <a:t>萬元罰鍰計有</a:t>
            </a:r>
            <a:r>
              <a:rPr lang="en-US" altLang="zh-TW" sz="3000" dirty="0"/>
              <a:t>63</a:t>
            </a:r>
            <a:r>
              <a:rPr lang="zh-TW" altLang="en-US" sz="3000" dirty="0"/>
              <a:t>人、</a:t>
            </a:r>
            <a:r>
              <a:rPr lang="en-US" altLang="zh-TW" sz="3000" dirty="0"/>
              <a:t>5</a:t>
            </a:r>
            <a:r>
              <a:rPr lang="zh-TW" altLang="en-US" sz="3000" dirty="0"/>
              <a:t>萬元罰鍰計有</a:t>
            </a:r>
            <a:r>
              <a:rPr lang="en-US" altLang="zh-TW" sz="3000" dirty="0"/>
              <a:t>1</a:t>
            </a:r>
            <a:r>
              <a:rPr lang="zh-TW" altLang="en-US" sz="3000" dirty="0"/>
              <a:t>人、</a:t>
            </a:r>
            <a:r>
              <a:rPr lang="en-US" altLang="zh-TW" sz="3000" dirty="0"/>
              <a:t>7</a:t>
            </a:r>
            <a:r>
              <a:rPr lang="zh-TW" altLang="en-US" sz="3000" dirty="0"/>
              <a:t>萬元罰鍰計有</a:t>
            </a:r>
            <a:r>
              <a:rPr lang="en-US" altLang="zh-TW" sz="3000" dirty="0"/>
              <a:t>4</a:t>
            </a:r>
            <a:r>
              <a:rPr lang="zh-TW" altLang="en-US" sz="3000" dirty="0"/>
              <a:t>人；違反居家隔離規定遭開罰</a:t>
            </a:r>
            <a:r>
              <a:rPr lang="en-US" altLang="zh-TW" sz="3000" dirty="0"/>
              <a:t>6</a:t>
            </a:r>
            <a:r>
              <a:rPr lang="zh-TW" altLang="en-US" sz="3000" dirty="0"/>
              <a:t>萬元罰鍰</a:t>
            </a:r>
            <a:r>
              <a:rPr lang="en-US" altLang="zh-TW" sz="3000" dirty="0"/>
              <a:t>1</a:t>
            </a:r>
            <a:r>
              <a:rPr lang="zh-TW" altLang="en-US" sz="3000" dirty="0"/>
              <a:t>人。 北市衛生局提醒於居家隔離或檢疫者於隔離或檢疫期間，如未配合中央流行疫情指揮中心防治措施，即日依嚴重特殊傳染性肺炎防治及紓困振興特別條例從重裁罰</a:t>
            </a:r>
          </a:p>
        </p:txBody>
      </p:sp>
    </p:spTree>
    <p:extLst>
      <p:ext uri="{BB962C8B-B14F-4D97-AF65-F5344CB8AC3E}">
        <p14:creationId xmlns:p14="http://schemas.microsoft.com/office/powerpoint/2010/main" val="406373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91B48E2-604E-4260-BC87-40D0B6FDE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28191"/>
              </p:ext>
            </p:extLst>
          </p:nvPr>
        </p:nvGraphicFramePr>
        <p:xfrm>
          <a:off x="1801091" y="0"/>
          <a:ext cx="10390905" cy="5430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597">
                  <a:extLst>
                    <a:ext uri="{9D8B030D-6E8A-4147-A177-3AD203B41FA5}">
                      <a16:colId xmlns:a16="http://schemas.microsoft.com/office/drawing/2014/main" val="3443752630"/>
                    </a:ext>
                  </a:extLst>
                </a:gridCol>
                <a:gridCol w="3536154">
                  <a:extLst>
                    <a:ext uri="{9D8B030D-6E8A-4147-A177-3AD203B41FA5}">
                      <a16:colId xmlns:a16="http://schemas.microsoft.com/office/drawing/2014/main" val="595331757"/>
                    </a:ext>
                  </a:extLst>
                </a:gridCol>
                <a:gridCol w="3536154">
                  <a:extLst>
                    <a:ext uri="{9D8B030D-6E8A-4147-A177-3AD203B41FA5}">
                      <a16:colId xmlns:a16="http://schemas.microsoft.com/office/drawing/2014/main" val="1067642076"/>
                    </a:ext>
                  </a:extLst>
                </a:gridCol>
              </a:tblGrid>
              <a:tr h="596339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武漢肺炎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altLang="zh-TW" sz="2400" dirty="0"/>
                        <a:t>VS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流感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315504"/>
                  </a:ext>
                </a:extLst>
              </a:tr>
              <a:tr h="1738886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發燒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咳嗽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有痰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腹瀉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呼吸急促</a:t>
                      </a:r>
                      <a:r>
                        <a:rPr lang="en-US" altLang="zh-TW" sz="2400" dirty="0"/>
                        <a:t>.X</a:t>
                      </a:r>
                      <a:r>
                        <a:rPr lang="zh-TW" altLang="en-US" sz="2400" dirty="0"/>
                        <a:t>光影像瀰漫毛玻離</a:t>
                      </a:r>
                      <a:endParaRPr lang="en-US" altLang="zh-TW" sz="2400" dirty="0"/>
                    </a:p>
                    <a:p>
                      <a:pPr algn="dist"/>
                      <a:r>
                        <a:rPr lang="zh-TW" altLang="en-US" sz="2400" dirty="0"/>
                        <a:t>部分患者</a:t>
                      </a:r>
                      <a:r>
                        <a:rPr lang="en-US" altLang="zh-TW" sz="2400" dirty="0"/>
                        <a:t>:</a:t>
                      </a:r>
                      <a:r>
                        <a:rPr lang="zh-TW" altLang="en-US" sz="2400" dirty="0"/>
                        <a:t>無病症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250000"/>
                        </a:lnSpc>
                      </a:pPr>
                      <a:r>
                        <a:rPr lang="zh-TW" altLang="en-US" sz="2400" dirty="0"/>
                        <a:t>臨床病症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發燒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咳嗽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喉嚨痛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疲倦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流鼻水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頭痛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腹瀉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肌肉痠痛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嘔吐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971232"/>
                  </a:ext>
                </a:extLst>
              </a:tr>
              <a:tr h="2148036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人傳人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飛沫傳染、接觸傳染</a:t>
                      </a:r>
                      <a:r>
                        <a:rPr lang="en-US" altLang="zh-TW" sz="2400" dirty="0"/>
                        <a:t>)</a:t>
                      </a:r>
                    </a:p>
                    <a:p>
                      <a:pPr algn="dist"/>
                      <a:r>
                        <a:rPr lang="zh-TW" altLang="en-US" sz="2400" dirty="0"/>
                        <a:t>患者糞便樣本含病毒</a:t>
                      </a:r>
                      <a:endParaRPr lang="en-US" altLang="zh-TW" sz="2400" dirty="0"/>
                    </a:p>
                    <a:p>
                      <a:pPr algn="dist"/>
                      <a:r>
                        <a:rPr lang="zh-TW" altLang="en-US" sz="2400" dirty="0"/>
                        <a:t>不排除超級傳播者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250000"/>
                        </a:lnSpc>
                      </a:pPr>
                      <a:r>
                        <a:rPr lang="zh-TW" altLang="en-US" sz="2400" dirty="0"/>
                        <a:t>傳播方法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人傳人</a:t>
                      </a:r>
                      <a:endParaRPr lang="en-US" altLang="zh-TW" sz="2400" dirty="0"/>
                    </a:p>
                    <a:p>
                      <a:pPr algn="dist"/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飛沫傳染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接觸傳染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20527"/>
                  </a:ext>
                </a:extLst>
              </a:tr>
              <a:tr h="947721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           </a:t>
                      </a:r>
                      <a:r>
                        <a:rPr lang="en-US" altLang="zh-TW" sz="2400" dirty="0"/>
                        <a:t>1~24</a:t>
                      </a:r>
                      <a:r>
                        <a:rPr lang="zh-TW" altLang="en-US" sz="2400" dirty="0"/>
                        <a:t>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250000"/>
                        </a:lnSpc>
                      </a:pPr>
                      <a:r>
                        <a:rPr lang="zh-TW" altLang="en-US" sz="2400" dirty="0"/>
                        <a:t>潛伏期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altLang="zh-TW" sz="2400" dirty="0"/>
                        <a:t>1~4</a:t>
                      </a:r>
                      <a:r>
                        <a:rPr lang="zh-TW" altLang="en-US" sz="2400" dirty="0"/>
                        <a:t>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15516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E76064FB-43D0-43A6-9C6B-5339B6EC6E81}"/>
              </a:ext>
            </a:extLst>
          </p:cNvPr>
          <p:cNvSpPr txBox="1"/>
          <p:nvPr/>
        </p:nvSpPr>
        <p:spPr>
          <a:xfrm>
            <a:off x="480291" y="304800"/>
            <a:ext cx="4895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得武漢肺炎會有的症狀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EF2B9B5-0A71-41CE-AE14-979299067E6D}"/>
              </a:ext>
            </a:extLst>
          </p:cNvPr>
          <p:cNvSpPr txBox="1"/>
          <p:nvPr/>
        </p:nvSpPr>
        <p:spPr>
          <a:xfrm>
            <a:off x="2221343" y="5689600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得流感會有的症狀</a:t>
            </a:r>
          </a:p>
        </p:txBody>
      </p:sp>
    </p:spTree>
    <p:extLst>
      <p:ext uri="{BB962C8B-B14F-4D97-AF65-F5344CB8AC3E}">
        <p14:creationId xmlns:p14="http://schemas.microsoft.com/office/powerpoint/2010/main" val="292734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AA298-A826-414F-B20D-7AB5FC9F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dist"/>
            <a:r>
              <a:rPr lang="en-US" altLang="zh-TW" sz="5000" dirty="0"/>
              <a:t>2020</a:t>
            </a:r>
            <a:endParaRPr lang="zh-TW" altLang="en-US" sz="50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55435AD-989E-4D9A-9AC5-C99ABA5600D6}"/>
              </a:ext>
            </a:extLst>
          </p:cNvPr>
          <p:cNvSpPr txBox="1"/>
          <p:nvPr/>
        </p:nvSpPr>
        <p:spPr>
          <a:xfrm>
            <a:off x="1339271" y="1930400"/>
            <a:ext cx="8146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000"/>
              <a:t>武漢肺炎</a:t>
            </a:r>
            <a:endParaRPr lang="en-US" altLang="zh-TW" sz="5000" dirty="0"/>
          </a:p>
          <a:p>
            <a:pPr algn="dist"/>
            <a:r>
              <a:rPr lang="zh-TW" altLang="en-US" sz="5000" dirty="0"/>
              <a:t>帶走許多人的性命</a:t>
            </a:r>
            <a:endParaRPr lang="en-US" altLang="zh-TW" sz="5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E923104-272B-42FB-8D62-2E7B60132876}"/>
              </a:ext>
            </a:extLst>
          </p:cNvPr>
          <p:cNvSpPr txBox="1"/>
          <p:nvPr/>
        </p:nvSpPr>
        <p:spPr>
          <a:xfrm>
            <a:off x="1339271" y="4230255"/>
            <a:ext cx="8940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000" dirty="0"/>
              <a:t>我們一定要好好防疫</a:t>
            </a:r>
            <a:endParaRPr lang="en-US" altLang="zh-TW" sz="5000" dirty="0"/>
          </a:p>
          <a:p>
            <a:pPr algn="dist"/>
            <a:r>
              <a:rPr lang="zh-TW" altLang="en-US" sz="5000" dirty="0"/>
              <a:t>不要讓這些人白白犧牲</a:t>
            </a:r>
            <a:endParaRPr lang="en-US" altLang="zh-TW" sz="5000" dirty="0"/>
          </a:p>
        </p:txBody>
      </p:sp>
      <p:sp>
        <p:nvSpPr>
          <p:cNvPr id="11" name="減號 10">
            <a:extLst>
              <a:ext uri="{FF2B5EF4-FFF2-40B4-BE49-F238E27FC236}">
                <a16:creationId xmlns:a16="http://schemas.microsoft.com/office/drawing/2014/main" id="{D6D409BC-2900-4828-AC1C-C756D4BC9A7D}"/>
              </a:ext>
            </a:extLst>
          </p:cNvPr>
          <p:cNvSpPr/>
          <p:nvPr/>
        </p:nvSpPr>
        <p:spPr>
          <a:xfrm>
            <a:off x="-304800" y="3727870"/>
            <a:ext cx="11961091" cy="160639"/>
          </a:xfrm>
          <a:prstGeom prst="mathMin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95446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吵架了！給泰國神像戴上防霧霾口罩拍寫真？！ - 每日頭條">
            <a:extLst>
              <a:ext uri="{FF2B5EF4-FFF2-40B4-BE49-F238E27FC236}">
                <a16:creationId xmlns:a16="http://schemas.microsoft.com/office/drawing/2014/main" id="{75FD037F-CBBE-42B5-A85F-2E05B994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5900"/>
            <a:ext cx="4740910" cy="31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萊克多巴胺「全豬」開放網友炸鍋轟陳時中- 生活- 中時新聞網">
            <a:extLst>
              <a:ext uri="{FF2B5EF4-FFF2-40B4-BE49-F238E27FC236}">
                <a16:creationId xmlns:a16="http://schemas.microsoft.com/office/drawing/2014/main" id="{848FB67F-FA44-405A-A707-B2F55C6E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0910" cy="36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語音泡泡: 矩形 4">
            <a:extLst>
              <a:ext uri="{FF2B5EF4-FFF2-40B4-BE49-F238E27FC236}">
                <a16:creationId xmlns:a16="http://schemas.microsoft.com/office/drawing/2014/main" id="{A3AAED46-5DF8-4A4B-8669-83617731CE6A}"/>
              </a:ext>
            </a:extLst>
          </p:cNvPr>
          <p:cNvSpPr/>
          <p:nvPr/>
        </p:nvSpPr>
        <p:spPr>
          <a:xfrm>
            <a:off x="2472054" y="2974110"/>
            <a:ext cx="2567709" cy="1978891"/>
          </a:xfrm>
          <a:prstGeom prst="wedgeRectCallout">
            <a:avLst>
              <a:gd name="adj1" fmla="val -50833"/>
              <a:gd name="adj2" fmla="val 736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你做壞事</a:t>
            </a:r>
            <a:endParaRPr lang="en-US" altLang="zh-TW" dirty="0"/>
          </a:p>
          <a:p>
            <a:pPr algn="ctr"/>
            <a:r>
              <a:rPr lang="zh-TW" altLang="en-US" dirty="0"/>
              <a:t>我在看</a:t>
            </a:r>
            <a:r>
              <a:rPr lang="en-US" altLang="zh-TW" dirty="0"/>
              <a:t>!</a:t>
            </a:r>
          </a:p>
          <a:p>
            <a:pPr algn="ctr"/>
            <a:r>
              <a:rPr lang="zh-TW" altLang="en-US" dirty="0"/>
              <a:t>你沒戴口罩</a:t>
            </a:r>
            <a:endParaRPr lang="en-US" altLang="zh-TW" dirty="0"/>
          </a:p>
          <a:p>
            <a:pPr algn="ctr"/>
            <a:r>
              <a:rPr lang="zh-TW" altLang="en-US" dirty="0"/>
              <a:t>阿中在看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CEA3C7D0-A6BA-4069-BC90-CC23FD3C5BDC}"/>
              </a:ext>
            </a:extLst>
          </p:cNvPr>
          <p:cNvSpPr/>
          <p:nvPr/>
        </p:nvSpPr>
        <p:spPr>
          <a:xfrm>
            <a:off x="2770909" y="517236"/>
            <a:ext cx="1970001" cy="895928"/>
          </a:xfrm>
          <a:prstGeom prst="wedgeRectCallout">
            <a:avLst>
              <a:gd name="adj1" fmla="val -61568"/>
              <a:gd name="adj2" fmla="val 1429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 see you~</a:t>
            </a:r>
            <a:endParaRPr lang="zh-TW" altLang="en-US" dirty="0"/>
          </a:p>
        </p:txBody>
      </p:sp>
      <p:sp>
        <p:nvSpPr>
          <p:cNvPr id="9" name="箭號: 向左 8">
            <a:extLst>
              <a:ext uri="{FF2B5EF4-FFF2-40B4-BE49-F238E27FC236}">
                <a16:creationId xmlns:a16="http://schemas.microsoft.com/office/drawing/2014/main" id="{DC98657A-80E6-4BF9-846C-948C267455F4}"/>
              </a:ext>
            </a:extLst>
          </p:cNvPr>
          <p:cNvSpPr/>
          <p:nvPr/>
        </p:nvSpPr>
        <p:spPr>
          <a:xfrm rot="1419032">
            <a:off x="7373677" y="3226638"/>
            <a:ext cx="971337" cy="55588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B8B77DF-510F-4A0B-9E3F-D04039CC1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85181">
            <a:off x="8865174" y="4507350"/>
            <a:ext cx="975445" cy="68890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FA1812C-192C-4945-8BB0-753C1D45C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29308">
            <a:off x="7732642" y="4386665"/>
            <a:ext cx="975445" cy="68890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0073CC4-17F5-4073-BA09-4E14278BF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46805">
            <a:off x="9185018" y="3206929"/>
            <a:ext cx="975445" cy="688908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6BF2F0A3-7D10-49CD-8DC1-9CC8894009B9}"/>
              </a:ext>
            </a:extLst>
          </p:cNvPr>
          <p:cNvSpPr/>
          <p:nvPr/>
        </p:nvSpPr>
        <p:spPr>
          <a:xfrm>
            <a:off x="8220364" y="3177309"/>
            <a:ext cx="1265381" cy="14685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笑臉 6">
            <a:extLst>
              <a:ext uri="{FF2B5EF4-FFF2-40B4-BE49-F238E27FC236}">
                <a16:creationId xmlns:a16="http://schemas.microsoft.com/office/drawing/2014/main" id="{0789C7E7-BBD3-48B8-901E-BD534E14F794}"/>
              </a:ext>
            </a:extLst>
          </p:cNvPr>
          <p:cNvSpPr/>
          <p:nvPr/>
        </p:nvSpPr>
        <p:spPr>
          <a:xfrm>
            <a:off x="8146473" y="2041236"/>
            <a:ext cx="1339272" cy="126538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語音泡泡: 矩形 16">
            <a:extLst>
              <a:ext uri="{FF2B5EF4-FFF2-40B4-BE49-F238E27FC236}">
                <a16:creationId xmlns:a16="http://schemas.microsoft.com/office/drawing/2014/main" id="{9C485C61-982C-4A86-B7DF-4CF764CD2B0C}"/>
              </a:ext>
            </a:extLst>
          </p:cNvPr>
          <p:cNvSpPr/>
          <p:nvPr/>
        </p:nvSpPr>
        <p:spPr>
          <a:xfrm>
            <a:off x="9238201" y="1535183"/>
            <a:ext cx="1091047" cy="1057111"/>
          </a:xfrm>
          <a:prstGeom prst="wedgeRectCallout">
            <a:avLst>
              <a:gd name="adj1" fmla="val -49616"/>
              <a:gd name="adj2" fmla="val 747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記得戴口罩喔</a:t>
            </a:r>
          </a:p>
        </p:txBody>
      </p:sp>
    </p:spTree>
    <p:extLst>
      <p:ext uri="{BB962C8B-B14F-4D97-AF65-F5344CB8AC3E}">
        <p14:creationId xmlns:p14="http://schemas.microsoft.com/office/powerpoint/2010/main" val="253396501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381</Words>
  <Application>Microsoft Office PowerPoint</Application>
  <PresentationFormat>寬螢幕</PresentationFormat>
  <Paragraphs>58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微軟正黑體</vt:lpstr>
      <vt:lpstr>Arial</vt:lpstr>
      <vt:lpstr>Trebuchet MS</vt:lpstr>
      <vt:lpstr>Wingdings 3</vt:lpstr>
      <vt:lpstr>多面向</vt:lpstr>
      <vt:lpstr>防疫大作戰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2020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防疫大作戰</dc:title>
  <dc:creator>User</dc:creator>
  <cp:lastModifiedBy>User</cp:lastModifiedBy>
  <cp:revision>15</cp:revision>
  <dcterms:created xsi:type="dcterms:W3CDTF">2020-09-24T01:50:48Z</dcterms:created>
  <dcterms:modified xsi:type="dcterms:W3CDTF">2020-09-24T03:54:43Z</dcterms:modified>
</cp:coreProperties>
</file>