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D7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zh-TW" altLang="en-US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E8DE682-D90F-4BC6-85F1-6E58E04C5C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500" y="415829"/>
            <a:ext cx="8825658" cy="3329581"/>
          </a:xfrm>
        </p:spPr>
        <p:txBody>
          <a:bodyPr/>
          <a:lstStyle/>
          <a:p>
            <a:pPr algn="ctr"/>
            <a:br>
              <a:rPr lang="en-US" altLang="zh-TW" sz="7200" b="1" dirty="0">
                <a:solidFill>
                  <a:schemeClr val="bg2">
                    <a:lumMod val="40000"/>
                    <a:lumOff val="60000"/>
                  </a:schemeClr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</a:br>
            <a:r>
              <a:rPr lang="zh-TW" altLang="en-US" sz="7200" b="1" dirty="0">
                <a:gradFill flip="none" rotWithShape="1">
                  <a:gsLst>
                    <a:gs pos="0">
                      <a:schemeClr val="bg2">
                        <a:lumMod val="40000"/>
                        <a:lumOff val="60000"/>
                        <a:tint val="66000"/>
                        <a:satMod val="160000"/>
                      </a:schemeClr>
                    </a:gs>
                    <a:gs pos="50000">
                      <a:schemeClr val="bg2">
                        <a:lumMod val="40000"/>
                        <a:lumOff val="60000"/>
                        <a:tint val="44500"/>
                        <a:satMod val="160000"/>
                      </a:schemeClr>
                    </a:gs>
                    <a:gs pos="100000">
                      <a:schemeClr val="bg2">
                        <a:lumMod val="40000"/>
                        <a:lumOff val="60000"/>
                        <a:tint val="23500"/>
                        <a:satMod val="160000"/>
                      </a:schemeClr>
                    </a:gs>
                  </a:gsLst>
                  <a:lin ang="5400000" scaled="1"/>
                  <a:tileRect/>
                </a:gradFill>
                <a:effectLst>
                  <a:reflection blurRad="6350" stA="60000" endA="900" endPos="58000" dir="5400000" sy="-100000" algn="bl" rotWithShape="0"/>
                </a:effectLst>
                <a:latin typeface="新細明體" panose="02020500000000000000" pitchFamily="18" charset="-120"/>
                <a:ea typeface="新細明體" panose="02020500000000000000" pitchFamily="18" charset="-120"/>
              </a:rPr>
              <a:t>防疫大作戰</a:t>
            </a:r>
          </a:p>
        </p:txBody>
      </p:sp>
      <p:sp>
        <p:nvSpPr>
          <p:cNvPr id="4" name="副標題 3">
            <a:extLst>
              <a:ext uri="{FF2B5EF4-FFF2-40B4-BE49-F238E27FC236}">
                <a16:creationId xmlns:a16="http://schemas.microsoft.com/office/drawing/2014/main" id="{7476A78F-77BE-4105-8F64-2D8A8E2A09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現在是防疫期間，我們現在防疫人人有責</a:t>
            </a:r>
            <a:endParaRPr lang="en-US" altLang="zh-TW" b="1" dirty="0">
              <a:solidFill>
                <a:schemeClr val="accent5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b="1" dirty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，現在案例已經有</a:t>
            </a:r>
            <a:r>
              <a:rPr lang="zh-TW" altLang="en-US" b="1" dirty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超過</a:t>
            </a:r>
            <a:r>
              <a:rPr lang="en-US" altLang="zh-TW" b="1" dirty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3,175.9</a:t>
            </a:r>
            <a:r>
              <a:rPr lang="zh-TW" altLang="en-US" b="1" dirty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萬名的確診個案，</a:t>
            </a:r>
            <a:endParaRPr lang="en-US" altLang="zh-TW" b="1" dirty="0">
              <a:solidFill>
                <a:schemeClr val="accent5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zh-TW" altLang="en-US" b="1" dirty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其中有超過</a:t>
            </a:r>
            <a:r>
              <a:rPr lang="en-US" altLang="zh-TW" b="1" dirty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97.3</a:t>
            </a:r>
            <a:r>
              <a:rPr lang="zh-TW" altLang="en-US" b="1" dirty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萬人死亡</a:t>
            </a:r>
          </a:p>
        </p:txBody>
      </p:sp>
      <p:pic>
        <p:nvPicPr>
          <p:cNvPr id="1026" name="Picture 2" descr="防疫大作戰：抗菌消毒用品、空氣清淨機、保健食品| Rakuten樂天市場">
            <a:extLst>
              <a:ext uri="{FF2B5EF4-FFF2-40B4-BE49-F238E27FC236}">
                <a16:creationId xmlns:a16="http://schemas.microsoft.com/office/drawing/2014/main" id="{5D013A07-8365-4E67-A8AD-DD0D253216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4484" y="112568"/>
            <a:ext cx="3952257" cy="221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39FF6B23-504F-49BE-A620-1FB7AF82006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891" r="25642"/>
          <a:stretch/>
        </p:blipFill>
        <p:spPr>
          <a:xfrm>
            <a:off x="69682" y="4124747"/>
            <a:ext cx="2170546" cy="2733253"/>
          </a:xfrm>
          <a:prstGeom prst="rect">
            <a:avLst/>
          </a:prstGeom>
        </p:spPr>
      </p:pic>
      <p:sp>
        <p:nvSpPr>
          <p:cNvPr id="9" name="想法泡泡: 雲朵 8">
            <a:extLst>
              <a:ext uri="{FF2B5EF4-FFF2-40B4-BE49-F238E27FC236}">
                <a16:creationId xmlns:a16="http://schemas.microsoft.com/office/drawing/2014/main" id="{75884437-6024-42E4-8746-1BC330E37B57}"/>
              </a:ext>
            </a:extLst>
          </p:cNvPr>
          <p:cNvSpPr/>
          <p:nvPr/>
        </p:nvSpPr>
        <p:spPr>
          <a:xfrm>
            <a:off x="665018" y="1659889"/>
            <a:ext cx="2460317" cy="1948873"/>
          </a:xfrm>
          <a:prstGeom prst="cloudCallout">
            <a:avLst/>
          </a:prstGeom>
          <a:solidFill>
            <a:schemeClr val="tx2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087D5E3C-2ECF-4110-B1E4-D717529E62AD}"/>
              </a:ext>
            </a:extLst>
          </p:cNvPr>
          <p:cNvSpPr txBox="1"/>
          <p:nvPr/>
        </p:nvSpPr>
        <p:spPr>
          <a:xfrm>
            <a:off x="1007173" y="2013241"/>
            <a:ext cx="16436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gradFill flip="none" rotWithShape="1">
                  <a:gsLst>
                    <a:gs pos="0">
                      <a:srgbClr val="FF99FF">
                        <a:shade val="30000"/>
                        <a:satMod val="115000"/>
                      </a:srgbClr>
                    </a:gs>
                    <a:gs pos="50000">
                      <a:srgbClr val="FF99FF">
                        <a:shade val="67500"/>
                        <a:satMod val="115000"/>
                      </a:srgbClr>
                    </a:gs>
                    <a:gs pos="100000">
                      <a:srgbClr val="FF99FF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</a:rPr>
              <a:t>大家好！我是野原新之助～</a:t>
            </a:r>
            <a:endParaRPr lang="en-US" altLang="zh-TW" dirty="0">
              <a:gradFill flip="none" rotWithShape="1">
                <a:gsLst>
                  <a:gs pos="0">
                    <a:srgbClr val="FF99FF">
                      <a:shade val="30000"/>
                      <a:satMod val="115000"/>
                    </a:srgbClr>
                  </a:gs>
                  <a:gs pos="50000">
                    <a:srgbClr val="FF99FF">
                      <a:shade val="67500"/>
                      <a:satMod val="115000"/>
                    </a:srgbClr>
                  </a:gs>
                  <a:gs pos="100000">
                    <a:srgbClr val="FF99F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a:endParaRPr>
          </a:p>
          <a:p>
            <a:r>
              <a:rPr lang="zh-TW" altLang="en-US" dirty="0">
                <a:gradFill flip="none" rotWithShape="1">
                  <a:gsLst>
                    <a:gs pos="0">
                      <a:srgbClr val="FF99FF">
                        <a:shade val="30000"/>
                        <a:satMod val="115000"/>
                      </a:srgbClr>
                    </a:gs>
                    <a:gs pos="50000">
                      <a:srgbClr val="FF99FF">
                        <a:shade val="67500"/>
                        <a:satMod val="115000"/>
                      </a:srgbClr>
                    </a:gs>
                    <a:gs pos="100000">
                      <a:srgbClr val="FF99FF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</a:rPr>
              <a:t>希望防疫醫護人員加油～</a:t>
            </a:r>
          </a:p>
        </p:txBody>
      </p:sp>
    </p:spTree>
    <p:extLst>
      <p:ext uri="{BB962C8B-B14F-4D97-AF65-F5344CB8AC3E}">
        <p14:creationId xmlns:p14="http://schemas.microsoft.com/office/powerpoint/2010/main" val="679820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3794130-2E7E-4CD9-8745-AF6D9DB98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/>
          <a:lstStyle/>
          <a:p>
            <a:pPr algn="ctr"/>
            <a:r>
              <a:rPr lang="zh-TW" altLang="en-US" dirty="0">
                <a:gradFill flip="none" rotWithShape="1">
                  <a:gsLst>
                    <a:gs pos="0">
                      <a:srgbClr val="FFD7EF">
                        <a:shade val="30000"/>
                        <a:satMod val="115000"/>
                      </a:srgbClr>
                    </a:gs>
                    <a:gs pos="50000">
                      <a:srgbClr val="FFD7EF">
                        <a:shade val="67500"/>
                        <a:satMod val="115000"/>
                      </a:srgbClr>
                    </a:gs>
                    <a:gs pos="100000">
                      <a:srgbClr val="FFD7EF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reflection blurRad="6350" stA="55000" endA="300" endPos="45500" dir="5400000" sy="-100000" algn="bl" rotWithShape="0"/>
                </a:effectLst>
              </a:rPr>
              <a:t>記得勤洗手，戴口罩，遠離人群</a:t>
            </a:r>
            <a:br>
              <a:rPr lang="en-US" altLang="zh-TW" dirty="0">
                <a:gradFill flip="none" rotWithShape="1">
                  <a:gsLst>
                    <a:gs pos="0">
                      <a:srgbClr val="FFD7EF">
                        <a:shade val="30000"/>
                        <a:satMod val="115000"/>
                      </a:srgbClr>
                    </a:gs>
                    <a:gs pos="50000">
                      <a:srgbClr val="FFD7EF">
                        <a:shade val="67500"/>
                        <a:satMod val="115000"/>
                      </a:srgbClr>
                    </a:gs>
                    <a:gs pos="100000">
                      <a:srgbClr val="FFD7EF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reflection blurRad="6350" stA="55000" endA="300" endPos="45500" dir="5400000" sy="-100000" algn="bl" rotWithShape="0"/>
                </a:effectLst>
              </a:rPr>
            </a:br>
            <a:r>
              <a:rPr lang="zh-TW" altLang="en-US" dirty="0">
                <a:gradFill flip="none" rotWithShape="1">
                  <a:gsLst>
                    <a:gs pos="0">
                      <a:srgbClr val="FFD7EF">
                        <a:shade val="30000"/>
                        <a:satMod val="115000"/>
                      </a:srgbClr>
                    </a:gs>
                    <a:gs pos="50000">
                      <a:srgbClr val="FFD7EF">
                        <a:shade val="67500"/>
                        <a:satMod val="115000"/>
                      </a:srgbClr>
                    </a:gs>
                    <a:gs pos="100000">
                      <a:srgbClr val="FFD7EF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reflection blurRad="6350" stA="55000" endA="300" endPos="45500" dir="5400000" sy="-100000" algn="bl" rotWithShape="0"/>
                </a:effectLst>
              </a:rPr>
              <a:t>，避免觸摸眼、口、鼻</a:t>
            </a: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385C7CED-9CEA-4E64-83B6-CE86FD5908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8253" y="171289"/>
            <a:ext cx="2773673" cy="1963387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CB3DB460-227F-4C92-A8BA-4EAC798C2DB4}"/>
              </a:ext>
            </a:extLst>
          </p:cNvPr>
          <p:cNvSpPr txBox="1"/>
          <p:nvPr/>
        </p:nvSpPr>
        <p:spPr>
          <a:xfrm>
            <a:off x="905164" y="2419927"/>
            <a:ext cx="7324436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>
                <a:solidFill>
                  <a:srgbClr val="FFD7EF"/>
                </a:solidFill>
              </a:rPr>
              <a:t>大家要勤洗手，如果身體不適請待在家裡避免出門，</a:t>
            </a:r>
            <a:endParaRPr lang="en-US" altLang="zh-TW" sz="2000" dirty="0">
              <a:solidFill>
                <a:srgbClr val="FFD7EF"/>
              </a:solidFill>
            </a:endParaRPr>
          </a:p>
          <a:p>
            <a:pPr algn="ctr"/>
            <a:r>
              <a:rPr lang="zh-TW" altLang="en-US" sz="2000" dirty="0">
                <a:solidFill>
                  <a:srgbClr val="FFD7EF"/>
                </a:solidFill>
              </a:rPr>
              <a:t>如過是出國玩回來請在家裡隔離</a:t>
            </a:r>
            <a:r>
              <a:rPr lang="en-US" altLang="zh-TW" sz="2000" dirty="0">
                <a:solidFill>
                  <a:srgbClr val="FFD7EF"/>
                </a:solidFill>
              </a:rPr>
              <a:t>14</a:t>
            </a:r>
            <a:r>
              <a:rPr lang="zh-TW" altLang="en-US" sz="2000" dirty="0">
                <a:solidFill>
                  <a:srgbClr val="FFD7EF"/>
                </a:solidFill>
              </a:rPr>
              <a:t>天再出門，隔離</a:t>
            </a:r>
            <a:endParaRPr lang="en-US" altLang="zh-TW" sz="2000" dirty="0">
              <a:solidFill>
                <a:srgbClr val="FFD7EF"/>
              </a:solidFill>
            </a:endParaRPr>
          </a:p>
          <a:p>
            <a:pPr algn="ctr"/>
            <a:r>
              <a:rPr lang="zh-TW" altLang="en-US" sz="2000" dirty="0">
                <a:solidFill>
                  <a:srgbClr val="FFD7EF"/>
                </a:solidFill>
              </a:rPr>
              <a:t>中途如有不適請立即就醫。</a:t>
            </a:r>
            <a:endParaRPr lang="en-US" altLang="zh-TW" sz="2000" dirty="0">
              <a:solidFill>
                <a:srgbClr val="FFD7EF"/>
              </a:solidFill>
            </a:endParaRPr>
          </a:p>
          <a:p>
            <a:pPr algn="ctr"/>
            <a:endParaRPr lang="en-US" altLang="zh-TW" sz="2000" dirty="0">
              <a:solidFill>
                <a:srgbClr val="FFD7EF"/>
              </a:solidFill>
            </a:endParaRPr>
          </a:p>
          <a:p>
            <a:pPr algn="ctr"/>
            <a:r>
              <a:rPr lang="zh-TW" altLang="en-US" sz="2000" dirty="0">
                <a:solidFill>
                  <a:srgbClr val="FFD7EF"/>
                </a:solidFill>
              </a:rPr>
              <a:t>感冒時請戴口罩，</a:t>
            </a:r>
            <a:endParaRPr lang="en-US" altLang="zh-TW" sz="2000" dirty="0">
              <a:solidFill>
                <a:srgbClr val="FFD7EF"/>
              </a:solidFill>
            </a:endParaRPr>
          </a:p>
          <a:p>
            <a:pPr algn="ctr"/>
            <a:r>
              <a:rPr lang="zh-TW" altLang="en-US" sz="2000" dirty="0">
                <a:solidFill>
                  <a:srgbClr val="FFD7EF"/>
                </a:solidFill>
              </a:rPr>
              <a:t>咳嗽請不要對者其他人，</a:t>
            </a:r>
            <a:endParaRPr lang="en-US" altLang="zh-TW" sz="2000" dirty="0">
              <a:solidFill>
                <a:srgbClr val="FFD7EF"/>
              </a:solidFill>
            </a:endParaRPr>
          </a:p>
          <a:p>
            <a:pPr algn="ctr"/>
            <a:r>
              <a:rPr lang="zh-TW" altLang="en-US" sz="2000" dirty="0">
                <a:solidFill>
                  <a:srgbClr val="FFD7EF"/>
                </a:solidFill>
              </a:rPr>
              <a:t>避免觸摸眼睛、鼻子、嘴巴</a:t>
            </a:r>
            <a:endParaRPr lang="en-US" altLang="zh-TW" sz="2000" dirty="0">
              <a:solidFill>
                <a:srgbClr val="FFD7EF"/>
              </a:solidFill>
            </a:endParaRPr>
          </a:p>
          <a:p>
            <a:pPr algn="ctr"/>
            <a:r>
              <a:rPr lang="zh-TW" altLang="en-US" sz="2000" dirty="0">
                <a:solidFill>
                  <a:srgbClr val="FFD7EF"/>
                </a:solidFill>
              </a:rPr>
              <a:t>不然細菌會進入你的身體。</a:t>
            </a:r>
            <a:endParaRPr lang="en-US" altLang="zh-TW" sz="2000" dirty="0">
              <a:solidFill>
                <a:srgbClr val="FFD7EF"/>
              </a:solidFill>
            </a:endParaRPr>
          </a:p>
          <a:p>
            <a:pPr algn="ctr"/>
            <a:endParaRPr lang="en-US" altLang="zh-TW" sz="2000" dirty="0">
              <a:solidFill>
                <a:srgbClr val="FFD7EF"/>
              </a:solidFill>
            </a:endParaRPr>
          </a:p>
          <a:p>
            <a:pPr algn="ctr"/>
            <a:r>
              <a:rPr lang="zh-TW" altLang="en-US" sz="2000" dirty="0">
                <a:solidFill>
                  <a:srgbClr val="FFD7EF"/>
                </a:solidFill>
              </a:rPr>
              <a:t>避免進入密閉空間和人群多的地方，</a:t>
            </a:r>
            <a:endParaRPr lang="en-US" altLang="zh-TW" sz="2000" dirty="0">
              <a:solidFill>
                <a:srgbClr val="FFD7EF"/>
              </a:solidFill>
            </a:endParaRPr>
          </a:p>
          <a:p>
            <a:pPr algn="ctr"/>
            <a:r>
              <a:rPr lang="zh-TW" altLang="en-US" sz="2000" dirty="0">
                <a:solidFill>
                  <a:srgbClr val="FFD7EF"/>
                </a:solidFill>
              </a:rPr>
              <a:t>如果要進入請一定要戴口罩，</a:t>
            </a:r>
            <a:endParaRPr lang="en-US" altLang="zh-TW" sz="2000" dirty="0">
              <a:solidFill>
                <a:srgbClr val="FFD7EF"/>
              </a:solidFill>
            </a:endParaRPr>
          </a:p>
          <a:p>
            <a:pPr algn="ctr"/>
            <a:r>
              <a:rPr lang="zh-TW" altLang="en-US" sz="2000" dirty="0">
                <a:solidFill>
                  <a:srgbClr val="FFD7EF"/>
                </a:solidFill>
              </a:rPr>
              <a:t>並保持社交距離，</a:t>
            </a:r>
            <a:endParaRPr lang="en-US" altLang="zh-TW" sz="2000" dirty="0">
              <a:solidFill>
                <a:srgbClr val="FFD7EF"/>
              </a:solidFill>
            </a:endParaRPr>
          </a:p>
          <a:p>
            <a:pPr algn="ctr"/>
            <a:r>
              <a:rPr lang="zh-TW" altLang="en-US" sz="2000" dirty="0">
                <a:solidFill>
                  <a:srgbClr val="FFD7EF"/>
                </a:solidFill>
              </a:rPr>
              <a:t>室內</a:t>
            </a:r>
            <a:r>
              <a:rPr lang="en-US" altLang="zh-TW" sz="2000" dirty="0">
                <a:solidFill>
                  <a:srgbClr val="FFD7EF"/>
                </a:solidFill>
              </a:rPr>
              <a:t>1.5</a:t>
            </a:r>
            <a:r>
              <a:rPr lang="zh-TW" altLang="en-US" sz="2000" dirty="0">
                <a:solidFill>
                  <a:srgbClr val="FFD7EF"/>
                </a:solidFill>
              </a:rPr>
              <a:t>公尺，室外</a:t>
            </a:r>
            <a:r>
              <a:rPr lang="en-US" altLang="zh-TW" sz="2000" dirty="0">
                <a:solidFill>
                  <a:srgbClr val="FFD7EF"/>
                </a:solidFill>
              </a:rPr>
              <a:t>1</a:t>
            </a:r>
            <a:r>
              <a:rPr lang="zh-TW" altLang="en-US" sz="2000" dirty="0">
                <a:solidFill>
                  <a:srgbClr val="FFD7EF"/>
                </a:solidFill>
              </a:rPr>
              <a:t>公尺距離</a:t>
            </a:r>
            <a:endParaRPr lang="en-US" altLang="zh-TW" sz="2000" dirty="0">
              <a:solidFill>
                <a:srgbClr val="FFD7EF"/>
              </a:solidFill>
            </a:endParaRPr>
          </a:p>
          <a:p>
            <a:pPr algn="ctr"/>
            <a:endParaRPr lang="en-US" altLang="zh-TW" sz="2000" dirty="0">
              <a:solidFill>
                <a:srgbClr val="FFD7EF"/>
              </a:solidFill>
            </a:endParaRPr>
          </a:p>
          <a:p>
            <a:pPr algn="ctr"/>
            <a:endParaRPr lang="en-US" altLang="zh-TW" sz="2000" dirty="0">
              <a:solidFill>
                <a:srgbClr val="FFD7EF"/>
              </a:solidFill>
            </a:endParaRPr>
          </a:p>
          <a:p>
            <a:pPr algn="ctr"/>
            <a:endParaRPr lang="en-US" altLang="zh-TW" sz="2000" dirty="0">
              <a:solidFill>
                <a:srgbClr val="FFD7EF"/>
              </a:solidFill>
            </a:endParaRPr>
          </a:p>
          <a:p>
            <a:endParaRPr lang="en-US" altLang="zh-TW" dirty="0"/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D9F481B7-FCE8-49E9-80A8-15B45C63AE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7994" y="4256384"/>
            <a:ext cx="1962150" cy="2333625"/>
          </a:xfrm>
          <a:prstGeom prst="rect">
            <a:avLst/>
          </a:prstGeom>
        </p:spPr>
      </p:pic>
      <p:sp>
        <p:nvSpPr>
          <p:cNvPr id="10" name="想法泡泡: 雲朵 9">
            <a:extLst>
              <a:ext uri="{FF2B5EF4-FFF2-40B4-BE49-F238E27FC236}">
                <a16:creationId xmlns:a16="http://schemas.microsoft.com/office/drawing/2014/main" id="{C9CCA8F6-9959-4E39-8D89-4F4D1927BBB1}"/>
              </a:ext>
            </a:extLst>
          </p:cNvPr>
          <p:cNvSpPr/>
          <p:nvPr/>
        </p:nvSpPr>
        <p:spPr>
          <a:xfrm>
            <a:off x="9531927" y="2486499"/>
            <a:ext cx="2539999" cy="1514763"/>
          </a:xfrm>
          <a:prstGeom prst="cloudCallout">
            <a:avLst/>
          </a:prstGeom>
          <a:solidFill>
            <a:schemeClr val="tx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3D636114-851C-4B5E-A64A-E181F0108501}"/>
              </a:ext>
            </a:extLst>
          </p:cNvPr>
          <p:cNvSpPr txBox="1"/>
          <p:nvPr/>
        </p:nvSpPr>
        <p:spPr>
          <a:xfrm>
            <a:off x="9704014" y="2782146"/>
            <a:ext cx="19621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我又來啦</a:t>
            </a:r>
            <a:r>
              <a:rPr lang="en-US" altLang="zh-TW" sz="20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!</a:t>
            </a:r>
          </a:p>
          <a:p>
            <a:pPr algn="ctr"/>
            <a:r>
              <a:rPr lang="zh-TW" alt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大家一定要勤洗手喔</a:t>
            </a:r>
            <a:r>
              <a:rPr lang="en-US" altLang="zh-TW" sz="20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~</a:t>
            </a:r>
            <a:endParaRPr lang="zh-TW" altLang="en-US" sz="20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760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 animBg="1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4BCBBC8C-6427-49AC-AD9F-87F6845E4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5400" b="1" dirty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吃飯的時候也要記得防疫喔</a:t>
            </a:r>
            <a:r>
              <a:rPr lang="en-US" altLang="zh-TW" sz="5400" b="1" dirty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~</a:t>
            </a:r>
            <a:br>
              <a:rPr lang="en-US" altLang="zh-TW" sz="5400" b="1" dirty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zh-TW" altLang="en-US" sz="5400" b="1" dirty="0"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4FD398D1-B13A-4EF8-BECE-AC42E50852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1146" y="0"/>
            <a:ext cx="2440854" cy="3380508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1731A0F0-A9F8-440B-925F-084343DD02C2}"/>
              </a:ext>
            </a:extLst>
          </p:cNvPr>
          <p:cNvSpPr txBox="1"/>
          <p:nvPr/>
        </p:nvSpPr>
        <p:spPr>
          <a:xfrm>
            <a:off x="434109" y="2148812"/>
            <a:ext cx="884843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b="1" dirty="0">
                <a:solidFill>
                  <a:srgbClr val="00B0F0"/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吃飯時要保持梅花座喔</a:t>
            </a:r>
            <a:r>
              <a:rPr lang="en-US" altLang="zh-TW" sz="4000" b="1" dirty="0">
                <a:solidFill>
                  <a:srgbClr val="00B0F0"/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~</a:t>
            </a:r>
          </a:p>
          <a:p>
            <a:pPr algn="ctr"/>
            <a:r>
              <a:rPr lang="zh-TW" altLang="en-US" sz="4000" b="1" dirty="0">
                <a:solidFill>
                  <a:srgbClr val="00B0F0"/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梅花座就是，每一個人旁邊都要控一格才可以繼續座人喔。</a:t>
            </a:r>
            <a:endParaRPr lang="en-US" altLang="zh-TW" sz="4000" b="1" dirty="0">
              <a:solidFill>
                <a:srgbClr val="00B0F0"/>
              </a:solidFill>
              <a:effectLst>
                <a:reflection blurRad="6350" stA="60000" endA="900" endPos="60000" dist="29997" dir="5400000" sy="-100000" algn="bl" rotWithShape="0"/>
              </a:effectLst>
            </a:endParaRPr>
          </a:p>
          <a:p>
            <a:pPr algn="ctr"/>
            <a:r>
              <a:rPr lang="zh-TW" altLang="en-US" sz="4000" b="1" dirty="0">
                <a:solidFill>
                  <a:srgbClr val="00B0F0"/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吃飯前記得量體溫、噴酒精還有還有一定要洗手。</a:t>
            </a:r>
            <a:endParaRPr lang="en-US" altLang="zh-TW" sz="4000" b="1" dirty="0">
              <a:solidFill>
                <a:srgbClr val="00B0F0"/>
              </a:solidFill>
              <a:effectLst>
                <a:reflection blurRad="6350" stA="60000" endA="900" endPos="60000" dist="29997" dir="5400000" sy="-100000" algn="bl" rotWithShape="0"/>
              </a:effectLst>
            </a:endParaRPr>
          </a:p>
          <a:p>
            <a:pPr algn="ctr"/>
            <a:endParaRPr lang="en-US" altLang="zh-TW" sz="4000" b="1" dirty="0">
              <a:solidFill>
                <a:srgbClr val="00B0F0"/>
              </a:solidFill>
            </a:endParaRPr>
          </a:p>
          <a:p>
            <a:pPr algn="ctr"/>
            <a:endParaRPr lang="zh-TW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294437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5653D3C-68E9-4C19-8964-F7361851E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a:rPr>
              <a:t>正確載口罩四步驟</a:t>
            </a: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959DD2B9-8790-4D6F-AAB6-6A0851AEB5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8473" y="98423"/>
            <a:ext cx="2013527" cy="2611752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2AA0BA42-F28C-4FD6-8D26-72581AB3C4C7}"/>
              </a:ext>
            </a:extLst>
          </p:cNvPr>
          <p:cNvSpPr txBox="1"/>
          <p:nvPr/>
        </p:nvSpPr>
        <p:spPr>
          <a:xfrm>
            <a:off x="646111" y="1754773"/>
            <a:ext cx="8959273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b="1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步驟一：</a:t>
            </a:r>
            <a:endParaRPr lang="en-US" altLang="zh-TW" sz="2800" b="1" dirty="0">
              <a:solidFill>
                <a:schemeClr val="accent3">
                  <a:lumMod val="40000"/>
                  <a:lumOff val="6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pPr algn="ctr"/>
            <a:r>
              <a:rPr lang="zh-TW" altLang="en-US" sz="2800" b="1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開  打開包裝，檢查口罩由沒有破損</a:t>
            </a:r>
            <a:endParaRPr lang="en-US" altLang="zh-TW" sz="2800" b="1" dirty="0">
              <a:solidFill>
                <a:schemeClr val="accent3">
                  <a:lumMod val="40000"/>
                  <a:lumOff val="6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pPr algn="ctr"/>
            <a:r>
              <a:rPr lang="zh-TW" altLang="en-US" sz="2800" b="1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步驟二</a:t>
            </a:r>
            <a:r>
              <a:rPr lang="en-US" altLang="zh-TW" sz="2800" b="1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:</a:t>
            </a:r>
          </a:p>
          <a:p>
            <a:pPr algn="ctr"/>
            <a:r>
              <a:rPr lang="zh-TW" altLang="en-US" sz="2800" b="1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戴  兩端鬆緊帶掛上耳朵，鼻樑片固定在鼻樑，口罩拉開到下巴</a:t>
            </a:r>
            <a:endParaRPr lang="en-US" altLang="zh-TW" sz="2800" b="1" dirty="0">
              <a:solidFill>
                <a:schemeClr val="accent3">
                  <a:lumMod val="40000"/>
                  <a:lumOff val="6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pPr algn="ctr"/>
            <a:r>
              <a:rPr lang="zh-TW" altLang="en-US" sz="2800" b="1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步驟三</a:t>
            </a:r>
            <a:r>
              <a:rPr lang="en-US" altLang="zh-TW" sz="2800" b="1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:</a:t>
            </a:r>
          </a:p>
          <a:p>
            <a:pPr algn="ctr"/>
            <a:r>
              <a:rPr lang="zh-TW" altLang="en-US" sz="2800" b="1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壓  輕壓鼻樑片，讓口罩與鼻樑貼緊</a:t>
            </a:r>
            <a:endParaRPr lang="en-US" altLang="zh-TW" sz="2800" b="1" dirty="0">
              <a:solidFill>
                <a:schemeClr val="accent3">
                  <a:lumMod val="40000"/>
                  <a:lumOff val="6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pPr algn="ctr"/>
            <a:r>
              <a:rPr lang="zh-TW" altLang="en-US" sz="2800" b="1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步驟四</a:t>
            </a:r>
            <a:r>
              <a:rPr lang="en-US" altLang="zh-TW" sz="2800" b="1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:</a:t>
            </a:r>
          </a:p>
          <a:p>
            <a:pPr algn="ctr"/>
            <a:r>
              <a:rPr lang="zh-TW" altLang="en-US" sz="2800" b="1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密  檢查口罩和臉部，內外上下是否密合</a:t>
            </a:r>
            <a:endParaRPr lang="en-US" altLang="zh-TW" sz="2800" b="1" dirty="0">
              <a:solidFill>
                <a:schemeClr val="accent3">
                  <a:lumMod val="40000"/>
                  <a:lumOff val="6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pPr algn="ctr"/>
            <a:endParaRPr lang="en-US" altLang="zh-TW" sz="2800" b="1" dirty="0">
              <a:solidFill>
                <a:schemeClr val="accent3">
                  <a:lumMod val="40000"/>
                  <a:lumOff val="6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pPr algn="ctr"/>
            <a:r>
              <a:rPr lang="zh-TW" altLang="en-US" sz="2800" b="1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你（妳）學會了嗎？</a:t>
            </a:r>
            <a:endParaRPr lang="en-US" altLang="zh-TW" sz="2800" b="1" dirty="0">
              <a:solidFill>
                <a:schemeClr val="accent3">
                  <a:lumMod val="40000"/>
                  <a:lumOff val="6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220062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812C49-985E-4E94-84C9-32B4ABCBD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>生病在家休息</a:t>
            </a:r>
            <a:br>
              <a:rPr lang="en-US" altLang="zh-TW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zh-TW" alt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>抗病防護罩這樣披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BD3210E8-0D81-4EF0-8F3A-E5AF4D1CA2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6619" y="10312"/>
            <a:ext cx="2677343" cy="3212811"/>
          </a:xfrm>
          <a:prstGeom prst="rect">
            <a:avLst/>
          </a:prstGeom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8798A66D-B319-463B-95BA-AAC6B15A530A}"/>
              </a:ext>
            </a:extLst>
          </p:cNvPr>
          <p:cNvSpPr txBox="1"/>
          <p:nvPr/>
        </p:nvSpPr>
        <p:spPr>
          <a:xfrm>
            <a:off x="1634836" y="2480716"/>
            <a:ext cx="892232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一</a:t>
            </a:r>
            <a:r>
              <a:rPr lang="en-US" altLang="zh-TW" sz="2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.</a:t>
            </a:r>
            <a:r>
              <a:rPr lang="zh-TW" altLang="en-US" sz="2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戴上口罩</a:t>
            </a:r>
            <a:endParaRPr lang="en-US" altLang="zh-TW" sz="28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pPr algn="ctr"/>
            <a:r>
              <a:rPr lang="zh-TW" altLang="en-US" sz="2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細菌病毒不趴趴走，罩住你我的健康</a:t>
            </a:r>
            <a:endParaRPr lang="en-US" altLang="zh-TW" sz="28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pPr algn="ctr"/>
            <a:r>
              <a:rPr lang="zh-TW" altLang="en-US" sz="2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二</a:t>
            </a:r>
            <a:r>
              <a:rPr lang="en-US" altLang="zh-TW" sz="2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.</a:t>
            </a:r>
            <a:r>
              <a:rPr lang="zh-TW" altLang="en-US" sz="2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肥皂勤洗手</a:t>
            </a:r>
            <a:endParaRPr lang="en-US" altLang="zh-TW" sz="28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pPr algn="ctr"/>
            <a:r>
              <a:rPr lang="zh-TW" altLang="en-US" sz="2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內外夾攻大力完，疾病不來煩</a:t>
            </a:r>
            <a:endParaRPr lang="en-US" altLang="zh-TW" sz="28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pPr algn="ctr"/>
            <a:r>
              <a:rPr lang="zh-TW" altLang="en-US" sz="2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三</a:t>
            </a:r>
            <a:r>
              <a:rPr lang="en-US" altLang="zh-TW" sz="2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.</a:t>
            </a:r>
            <a:r>
              <a:rPr lang="zh-TW" altLang="en-US" sz="2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讓屋內通風</a:t>
            </a:r>
            <a:endParaRPr lang="en-US" altLang="zh-TW" sz="28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pPr algn="ctr"/>
            <a:r>
              <a:rPr lang="zh-TW" altLang="en-US" sz="2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別讓細菌室內循環，開窗才不悶出病</a:t>
            </a:r>
            <a:endParaRPr lang="en-US" altLang="zh-TW" sz="28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pPr algn="ctr"/>
            <a:r>
              <a:rPr lang="zh-TW" altLang="en-US" sz="2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四</a:t>
            </a:r>
            <a:r>
              <a:rPr lang="en-US" altLang="zh-TW" sz="2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.</a:t>
            </a:r>
            <a:r>
              <a:rPr lang="zh-TW" altLang="en-US" sz="2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保持適當距離</a:t>
            </a:r>
            <a:endParaRPr lang="en-US" altLang="zh-TW" sz="28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pPr algn="ctr"/>
            <a:r>
              <a:rPr lang="zh-TW" altLang="en-US" sz="2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有多愛就分多開，一公尺以上才安全</a:t>
            </a:r>
          </a:p>
        </p:txBody>
      </p:sp>
    </p:spTree>
    <p:extLst>
      <p:ext uri="{BB962C8B-B14F-4D97-AF65-F5344CB8AC3E}">
        <p14:creationId xmlns:p14="http://schemas.microsoft.com/office/powerpoint/2010/main" val="308804113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199130BD-6C84-4F68-9B74-F1DA69388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66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謝謝觀賞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1D89F0B1-3ABC-465F-B268-104D94B977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0546" y="2080346"/>
            <a:ext cx="4184218" cy="4184218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4039BDEE-65E0-4280-A9CA-22D31AE6336B}"/>
              </a:ext>
            </a:extLst>
          </p:cNvPr>
          <p:cNvSpPr txBox="1"/>
          <p:nvPr/>
        </p:nvSpPr>
        <p:spPr>
          <a:xfrm>
            <a:off x="517236" y="2080346"/>
            <a:ext cx="6502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b="1" dirty="0">
                <a:solidFill>
                  <a:srgbClr val="FF99FF"/>
                </a:solidFill>
                <a:effectLst>
                  <a:reflection blurRad="6350" stA="55000" endA="300" endPos="45500" dir="5400000" sy="-10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最後希望第一線醫護人員加油！</a:t>
            </a:r>
            <a:endParaRPr lang="en-US" altLang="zh-TW" sz="4400" b="1" dirty="0">
              <a:solidFill>
                <a:srgbClr val="FF99FF"/>
              </a:solidFill>
              <a:effectLst>
                <a:reflection blurRad="6350" stA="55000" endA="300" endPos="45500" dir="5400000" sy="-100000" algn="bl" rotWithShape="0"/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b="1" dirty="0">
                <a:solidFill>
                  <a:srgbClr val="FF99FF"/>
                </a:solidFill>
                <a:effectLst>
                  <a:reflection blurRad="6350" stA="55000" endA="300" endPos="45500" dir="5400000" sy="-10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也希望大家可以一起做好防疫工作</a:t>
            </a:r>
          </a:p>
        </p:txBody>
      </p:sp>
    </p:spTree>
    <p:extLst>
      <p:ext uri="{BB962C8B-B14F-4D97-AF65-F5344CB8AC3E}">
        <p14:creationId xmlns:p14="http://schemas.microsoft.com/office/powerpoint/2010/main" val="32723886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離子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121</TotalTime>
  <Words>400</Words>
  <Application>Microsoft Office PowerPoint</Application>
  <PresentationFormat>寬螢幕</PresentationFormat>
  <Paragraphs>51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新細明體</vt:lpstr>
      <vt:lpstr>標楷體</vt:lpstr>
      <vt:lpstr>Arial</vt:lpstr>
      <vt:lpstr>Century Gothic</vt:lpstr>
      <vt:lpstr>Wingdings 3</vt:lpstr>
      <vt:lpstr>離子</vt:lpstr>
      <vt:lpstr> 防疫大作戰</vt:lpstr>
      <vt:lpstr>記得勤洗手，戴口罩，遠離人群 ，避免觸摸眼、口、鼻</vt:lpstr>
      <vt:lpstr>吃飯的時候也要記得防疫喔~ </vt:lpstr>
      <vt:lpstr>正確載口罩四步驟</vt:lpstr>
      <vt:lpstr>生病在家休息 抗病防護罩這樣披</vt:lpstr>
      <vt:lpstr>謝謝觀賞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防疫大作戰</dc:title>
  <dc:creator>User</dc:creator>
  <cp:lastModifiedBy>User</cp:lastModifiedBy>
  <cp:revision>19</cp:revision>
  <dcterms:created xsi:type="dcterms:W3CDTF">2020-09-24T02:02:04Z</dcterms:created>
  <dcterms:modified xsi:type="dcterms:W3CDTF">2020-09-24T04:03:42Z</dcterms:modified>
</cp:coreProperties>
</file>